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36"/>
  </p:notesMasterIdLst>
  <p:handoutMasterIdLst>
    <p:handoutMasterId r:id="rId37"/>
  </p:handoutMasterIdLst>
  <p:sldIdLst>
    <p:sldId id="297" r:id="rId2"/>
    <p:sldId id="547" r:id="rId3"/>
    <p:sldId id="540" r:id="rId4"/>
    <p:sldId id="541" r:id="rId5"/>
    <p:sldId id="539" r:id="rId6"/>
    <p:sldId id="469" r:id="rId7"/>
    <p:sldId id="470" r:id="rId8"/>
    <p:sldId id="467" r:id="rId9"/>
    <p:sldId id="404" r:id="rId10"/>
    <p:sldId id="405" r:id="rId11"/>
    <p:sldId id="468" r:id="rId12"/>
    <p:sldId id="424" r:id="rId13"/>
    <p:sldId id="425" r:id="rId14"/>
    <p:sldId id="542" r:id="rId15"/>
    <p:sldId id="543" r:id="rId16"/>
    <p:sldId id="544" r:id="rId17"/>
    <p:sldId id="545" r:id="rId18"/>
    <p:sldId id="510" r:id="rId19"/>
    <p:sldId id="515" r:id="rId20"/>
    <p:sldId id="516" r:id="rId21"/>
    <p:sldId id="517" r:id="rId22"/>
    <p:sldId id="518" r:id="rId23"/>
    <p:sldId id="521" r:id="rId24"/>
    <p:sldId id="522" r:id="rId25"/>
    <p:sldId id="537" r:id="rId26"/>
    <p:sldId id="530" r:id="rId27"/>
    <p:sldId id="531" r:id="rId28"/>
    <p:sldId id="532" r:id="rId29"/>
    <p:sldId id="533" r:id="rId30"/>
    <p:sldId id="534" r:id="rId31"/>
    <p:sldId id="535" r:id="rId32"/>
    <p:sldId id="536" r:id="rId33"/>
    <p:sldId id="546" r:id="rId34"/>
    <p:sldId id="509" r:id="rId35"/>
  </p:sldIdLst>
  <p:sldSz cx="9144000" cy="6858000" type="screen4x3"/>
  <p:notesSz cx="6858000" cy="9144000"/>
  <p:defaultTextStyle>
    <a:defPPr>
      <a:defRPr lang="fa-I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0066"/>
    <a:srgbClr val="0000FF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21" autoAdjust="0"/>
    <p:restoredTop sz="94660"/>
  </p:normalViewPr>
  <p:slideViewPr>
    <p:cSldViewPr>
      <p:cViewPr varScale="1">
        <p:scale>
          <a:sx n="69" d="100"/>
          <a:sy n="69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5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08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2DC83897-6AAB-4952-AC51-C87256974B9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511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2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22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2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586726FD-1090-4A15-8F6C-D468498A8D9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994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6723C0B-98C7-493F-8F07-AEE31F808FCB}" type="slidenum">
              <a:rPr lang="en-US" altLang="en-US" smtClean="0"/>
              <a:pPr eaLnBrk="1" hangingPunct="1">
                <a:spcBef>
                  <a:spcPct val="0"/>
                </a:spcBef>
              </a:pPr>
              <a:t>2</a:t>
            </a:fld>
            <a:endParaRPr lang="en-US" alt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B91E83B4-A82E-490C-96F3-9687528F5578}" type="slidenum">
              <a:rPr lang="en-US" altLang="en-US" smtClean="0"/>
              <a:pPr eaLnBrk="1" hangingPunct="1">
                <a:spcBef>
                  <a:spcPct val="0"/>
                </a:spcBef>
              </a:pPr>
              <a:t>21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8D87D553-0366-4BF3-AA6E-67EB0B4AB7B4}" type="slidenum">
              <a:rPr lang="en-US" altLang="en-US" smtClean="0"/>
              <a:pPr eaLnBrk="1" hangingPunct="1">
                <a:spcBef>
                  <a:spcPct val="0"/>
                </a:spcBef>
              </a:pPr>
              <a:t>22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B27D478-0516-4E3F-BCE1-74A6D7267689}" type="slidenum">
              <a:rPr lang="en-US" altLang="en-US" smtClean="0"/>
              <a:pPr eaLnBrk="1" hangingPunct="1">
                <a:spcBef>
                  <a:spcPct val="0"/>
                </a:spcBef>
              </a:pPr>
              <a:t>23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6723C0B-98C7-493F-8F07-AEE31F808FCB}" type="slidenum">
              <a:rPr lang="en-US" altLang="en-US" smtClean="0"/>
              <a:pPr eaLnBrk="1" hangingPunct="1">
                <a:spcBef>
                  <a:spcPct val="0"/>
                </a:spcBef>
              </a:pPr>
              <a:t>3</a:t>
            </a:fld>
            <a:endParaRPr lang="en-US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8D1F8BF-F60D-443C-8468-E00126811954}" type="slidenum">
              <a:rPr lang="en-US" altLang="en-US" smtClean="0"/>
              <a:pPr eaLnBrk="1" hangingPunct="1">
                <a:spcBef>
                  <a:spcPct val="0"/>
                </a:spcBef>
              </a:pPr>
              <a:t>5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3DEDB2A-ADC6-48E9-B69E-B45CDA29811D}" type="slidenum">
              <a:rPr lang="en-GB" altLang="en-US" smtClean="0"/>
              <a:pPr eaLnBrk="1" hangingPunct="1">
                <a:spcBef>
                  <a:spcPct val="0"/>
                </a:spcBef>
              </a:pPr>
              <a:t>12</a:t>
            </a:fld>
            <a:endParaRPr lang="en-GB" alt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8875" y="681038"/>
            <a:ext cx="4543425" cy="3408362"/>
          </a:xfrm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16413"/>
            <a:ext cx="5029200" cy="4167187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fa-IR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1CD3E60-E9D7-4929-B4BC-FC42C3839842}" type="slidenum">
              <a:rPr lang="en-US" altLang="en-US" smtClean="0"/>
              <a:pPr eaLnBrk="1" hangingPunct="1">
                <a:spcBef>
                  <a:spcPct val="0"/>
                </a:spcBef>
              </a:pPr>
              <a:t>15</a:t>
            </a:fld>
            <a:endParaRPr lang="en-US" alt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a-IR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A45E7A5-55BB-4B13-8744-8837175B3941}" type="slidenum">
              <a:rPr lang="en-US" altLang="en-US" smtClean="0"/>
              <a:pPr eaLnBrk="1" hangingPunct="1">
                <a:spcBef>
                  <a:spcPct val="0"/>
                </a:spcBef>
              </a:pPr>
              <a:t>16</a:t>
            </a:fld>
            <a:endParaRPr lang="en-US" alt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altLang="en-US" sz="8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0955206-642F-46E4-ADAC-99BCF10909B5}" type="slidenum">
              <a:rPr lang="en-US" altLang="en-US" smtClean="0"/>
              <a:pPr eaLnBrk="1" hangingPunct="1">
                <a:spcBef>
                  <a:spcPct val="0"/>
                </a:spcBef>
              </a:pPr>
              <a:t>17</a:t>
            </a:fld>
            <a:endParaRPr lang="en-US" alt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altLang="en-US" sz="10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851480E-2D1C-4D9D-9A57-8D52F7B51C58}" type="slidenum">
              <a:rPr lang="en-US" altLang="en-US" smtClean="0"/>
              <a:pPr eaLnBrk="1" hangingPunct="1">
                <a:spcBef>
                  <a:spcPct val="0"/>
                </a:spcBef>
              </a:pPr>
              <a:t>19</a:t>
            </a:fld>
            <a:endParaRPr lang="en-US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DA8393FD-46B4-4CBF-8FBC-B2C706FB5719}" type="slidenum">
              <a:rPr lang="en-US" altLang="en-US" smtClean="0"/>
              <a:pPr eaLnBrk="1" hangingPunct="1">
                <a:spcBef>
                  <a:spcPct val="0"/>
                </a:spcBef>
              </a:pPr>
              <a:t>20</a:t>
            </a:fld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0"/>
              <a:ext cx="2208" cy="4320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latin typeface="Times New Roman" pitchFamily="18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1081" y="1065"/>
              <a:ext cx="4679" cy="1596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z="2400" smtClean="0">
                <a:latin typeface="Times New Roman" pitchFamily="18" charset="0"/>
              </a:endParaRPr>
            </a:p>
          </p:txBody>
        </p:sp>
        <p:grpSp>
          <p:nvGrpSpPr>
            <p:cNvPr id="7" name="Group 5"/>
            <p:cNvGrpSpPr>
              <a:grpSpLocks/>
            </p:cNvGrpSpPr>
            <p:nvPr/>
          </p:nvGrpSpPr>
          <p:grpSpPr bwMode="auto">
            <a:xfrm>
              <a:off x="0" y="672"/>
              <a:ext cx="1806" cy="1989"/>
              <a:chOff x="0" y="672"/>
              <a:chExt cx="1806" cy="1989"/>
            </a:xfrm>
          </p:grpSpPr>
          <p:sp>
            <p:nvSpPr>
              <p:cNvPr id="8" name="Rectangle 6"/>
              <p:cNvSpPr>
                <a:spLocks noChangeArrowheads="1"/>
              </p:cNvSpPr>
              <p:nvPr userDrawn="1"/>
            </p:nvSpPr>
            <p:spPr bwMode="auto">
              <a:xfrm>
                <a:off x="361" y="2257"/>
                <a:ext cx="363" cy="404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smtClean="0">
                  <a:latin typeface="Times New Roman" pitchFamily="18" charset="0"/>
                </a:endParaRPr>
              </a:p>
            </p:txBody>
          </p:sp>
          <p:sp>
            <p:nvSpPr>
              <p:cNvPr id="9" name="Rectangle 7"/>
              <p:cNvSpPr>
                <a:spLocks noChangeArrowheads="1"/>
              </p:cNvSpPr>
              <p:nvPr userDrawn="1"/>
            </p:nvSpPr>
            <p:spPr bwMode="auto">
              <a:xfrm>
                <a:off x="1081" y="1065"/>
                <a:ext cx="362" cy="405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smtClean="0">
                  <a:latin typeface="Times New Roman" pitchFamily="18" charset="0"/>
                </a:endParaRPr>
              </a:p>
            </p:txBody>
          </p:sp>
          <p:sp>
            <p:nvSpPr>
              <p:cNvPr id="10" name="Rectangle 8"/>
              <p:cNvSpPr>
                <a:spLocks noChangeArrowheads="1"/>
              </p:cNvSpPr>
              <p:nvPr userDrawn="1"/>
            </p:nvSpPr>
            <p:spPr bwMode="auto">
              <a:xfrm>
                <a:off x="1437" y="672"/>
                <a:ext cx="369" cy="400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smtClean="0">
                  <a:latin typeface="Times New Roman" pitchFamily="18" charset="0"/>
                </a:endParaRPr>
              </a:p>
            </p:txBody>
          </p:sp>
          <p:sp>
            <p:nvSpPr>
              <p:cNvPr id="11" name="Rectangle 9"/>
              <p:cNvSpPr>
                <a:spLocks noChangeArrowheads="1"/>
              </p:cNvSpPr>
              <p:nvPr userDrawn="1"/>
            </p:nvSpPr>
            <p:spPr bwMode="auto">
              <a:xfrm>
                <a:off x="719" y="2257"/>
                <a:ext cx="368" cy="404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smtClean="0">
                  <a:latin typeface="Times New Roman" pitchFamily="18" charset="0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 userDrawn="1"/>
            </p:nvSpPr>
            <p:spPr bwMode="auto">
              <a:xfrm>
                <a:off x="1437" y="1065"/>
                <a:ext cx="369" cy="40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smtClean="0">
                  <a:latin typeface="Times New Roman" pitchFamily="18" charset="0"/>
                </a:endParaRPr>
              </a:p>
            </p:txBody>
          </p:sp>
          <p:sp>
            <p:nvSpPr>
              <p:cNvPr id="13" name="Rectangle 11"/>
              <p:cNvSpPr>
                <a:spLocks noChangeArrowheads="1"/>
              </p:cNvSpPr>
              <p:nvPr userDrawn="1"/>
            </p:nvSpPr>
            <p:spPr bwMode="auto">
              <a:xfrm>
                <a:off x="719" y="1464"/>
                <a:ext cx="368" cy="399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smtClean="0">
                  <a:latin typeface="Times New Roman" pitchFamily="18" charset="0"/>
                </a:endParaRPr>
              </a:p>
            </p:txBody>
          </p:sp>
          <p:sp>
            <p:nvSpPr>
              <p:cNvPr id="14" name="Rectangle 12"/>
              <p:cNvSpPr>
                <a:spLocks noChangeArrowheads="1"/>
              </p:cNvSpPr>
              <p:nvPr userDrawn="1"/>
            </p:nvSpPr>
            <p:spPr bwMode="auto">
              <a:xfrm>
                <a:off x="0" y="1464"/>
                <a:ext cx="367" cy="399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smtClean="0">
                  <a:latin typeface="Times New Roman" pitchFamily="18" charset="0"/>
                </a:endParaRPr>
              </a:p>
            </p:txBody>
          </p:sp>
          <p:sp>
            <p:nvSpPr>
              <p:cNvPr id="15" name="Rectangle 13"/>
              <p:cNvSpPr>
                <a:spLocks noChangeArrowheads="1"/>
              </p:cNvSpPr>
              <p:nvPr userDrawn="1"/>
            </p:nvSpPr>
            <p:spPr bwMode="auto">
              <a:xfrm>
                <a:off x="1081" y="1464"/>
                <a:ext cx="362" cy="3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smtClean="0">
                  <a:latin typeface="Times New Roman" pitchFamily="18" charset="0"/>
                </a:endParaRPr>
              </a:p>
            </p:txBody>
          </p:sp>
          <p:sp>
            <p:nvSpPr>
              <p:cNvPr id="16" name="Rectangle 14"/>
              <p:cNvSpPr>
                <a:spLocks noChangeArrowheads="1"/>
              </p:cNvSpPr>
              <p:nvPr userDrawn="1"/>
            </p:nvSpPr>
            <p:spPr bwMode="auto">
              <a:xfrm>
                <a:off x="361" y="1857"/>
                <a:ext cx="363" cy="406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smtClean="0">
                  <a:latin typeface="Times New Roman" pitchFamily="18" charset="0"/>
                </a:endParaRPr>
              </a:p>
            </p:txBody>
          </p:sp>
          <p:sp>
            <p:nvSpPr>
              <p:cNvPr id="17" name="Rectangle 15"/>
              <p:cNvSpPr>
                <a:spLocks noChangeArrowheads="1"/>
              </p:cNvSpPr>
              <p:nvPr userDrawn="1"/>
            </p:nvSpPr>
            <p:spPr bwMode="auto">
              <a:xfrm>
                <a:off x="719" y="1857"/>
                <a:ext cx="368" cy="406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cs typeface="Arial" pitchFamily="34" charset="0"/>
                  </a:defRPr>
                </a:lvl9pPr>
              </a:lstStyle>
              <a:p>
                <a:pPr eaLnBrk="1" hangingPunct="1">
                  <a:defRPr/>
                </a:pPr>
                <a:endParaRPr lang="en-US" altLang="en-US" sz="2400" smtClean="0">
                  <a:latin typeface="Times New Roman" pitchFamily="18" charset="0"/>
                </a:endParaRPr>
              </a:p>
            </p:txBody>
          </p:sp>
        </p:grpSp>
      </p:grpSp>
      <p:sp>
        <p:nvSpPr>
          <p:cNvPr id="76819" name="Rectangle 19"/>
          <p:cNvSpPr>
            <a:spLocks noGrp="1" noChangeArrowheads="1"/>
          </p:cNvSpPr>
          <p:nvPr>
            <p:ph type="ctrTitle"/>
          </p:nvPr>
        </p:nvSpPr>
        <p:spPr>
          <a:xfrm>
            <a:off x="2971800" y="1828800"/>
            <a:ext cx="6019800" cy="2209800"/>
          </a:xfrm>
        </p:spPr>
        <p:txBody>
          <a:bodyPr/>
          <a:lstStyle>
            <a:lvl1pPr>
              <a:defRPr sz="50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6820" name="Rectangle 20"/>
          <p:cNvSpPr>
            <a:spLocks noGrp="1" noChangeArrowheads="1"/>
          </p:cNvSpPr>
          <p:nvPr>
            <p:ph type="subTitle" idx="1"/>
          </p:nvPr>
        </p:nvSpPr>
        <p:spPr>
          <a:xfrm>
            <a:off x="2971800" y="4267200"/>
            <a:ext cx="6019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34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8" name="Rectangle 16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" name="Rectangle 1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" name="Rectangle 1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FAB8A-CA72-4075-A846-78B790C8E7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6849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645CE-A50B-434D-822A-1661E27B9D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937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5410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5410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A502E2-F10A-4F07-A5AD-3AC69C6DDD1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43040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457200"/>
            <a:ext cx="8229600" cy="5410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ACEABF-CDE7-42A1-924B-1F82F0095F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001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mediaAndTx" preserve="1">
  <p:cSld name="Title, Media Clip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371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Media Placeholder 2"/>
          <p:cNvSpPr>
            <a:spLocks noGrp="1"/>
          </p:cNvSpPr>
          <p:nvPr>
            <p:ph type="media"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/>
          <a:p>
            <a:pPr lvl="0"/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701223-2A27-413D-897C-DA5F631FC6E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0831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762000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438400" y="6248400"/>
            <a:ext cx="2130425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6248400"/>
            <a:ext cx="2897188" cy="4746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38" y="6242050"/>
            <a:ext cx="587375" cy="4889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EFAED6-A9B7-4196-B1CE-47C9299B497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677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E9F289-E56D-4F32-A9D0-BCB38916D08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532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71E9B-3980-43CE-B591-BDB226E4222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281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62B39-9107-4B79-8F6D-BA03B90CA57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68899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634F3-171A-425D-A70C-9C7EC4B758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193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1C1706-76EE-4803-8E20-84A1C3CDC3A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64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8F3896-5312-4DDC-9AF5-F4F4CD609B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52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A5703C-9EBB-4D96-9BE5-68EDAADAF5A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56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75D1E4-DF57-43AC-94D9-BB8D2901E71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Rectangle 1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638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 Black" pitchFamily="34" charset="0"/>
              </a:defRPr>
            </a:lvl1pPr>
          </a:lstStyle>
          <a:p>
            <a:pPr>
              <a:defRPr/>
            </a:pPr>
            <a:fld id="{1C3C81EE-D89F-454B-AE14-D3DE99F52D0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1028" name="Group 4"/>
          <p:cNvGrpSpPr>
            <a:grpSpLocks/>
          </p:cNvGrpSpPr>
          <p:nvPr/>
        </p:nvGrpSpPr>
        <p:grpSpPr bwMode="auto">
          <a:xfrm>
            <a:off x="0" y="0"/>
            <a:ext cx="9144000" cy="546100"/>
            <a:chOff x="0" y="0"/>
            <a:chExt cx="5760" cy="344"/>
          </a:xfrm>
        </p:grpSpPr>
        <p:sp>
          <p:nvSpPr>
            <p:cNvPr id="1032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altLang="en-US" sz="2400" smtClean="0">
                <a:latin typeface="Times New Roman" pitchFamily="18" charset="0"/>
              </a:endParaRPr>
            </a:p>
          </p:txBody>
        </p:sp>
        <p:sp>
          <p:nvSpPr>
            <p:cNvPr id="1033" name="Rectangle 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z="2400" smtClean="0">
                <a:latin typeface="Times New Roman" pitchFamily="18" charset="0"/>
              </a:endParaRPr>
            </a:p>
          </p:txBody>
        </p:sp>
        <p:sp>
          <p:nvSpPr>
            <p:cNvPr id="1034" name="Rectangle 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mtClean="0">
                <a:solidFill>
                  <a:schemeClr val="hlink"/>
                </a:solidFill>
              </a:endParaRPr>
            </a:p>
          </p:txBody>
        </p:sp>
        <p:sp>
          <p:nvSpPr>
            <p:cNvPr id="1035" name="Rectangle 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mtClean="0">
                <a:solidFill>
                  <a:schemeClr val="hlink"/>
                </a:solidFill>
              </a:endParaRPr>
            </a:p>
          </p:txBody>
        </p:sp>
        <p:sp>
          <p:nvSpPr>
            <p:cNvPr id="1036" name="Rectangle 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mtClean="0">
                <a:solidFill>
                  <a:schemeClr val="accent2"/>
                </a:solidFill>
              </a:endParaRPr>
            </a:p>
          </p:txBody>
        </p:sp>
        <p:sp>
          <p:nvSpPr>
            <p:cNvPr id="1037" name="Rectangle 1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mtClean="0">
                <a:solidFill>
                  <a:schemeClr val="hlink"/>
                </a:solidFill>
              </a:endParaRPr>
            </a:p>
          </p:txBody>
        </p:sp>
        <p:sp>
          <p:nvSpPr>
            <p:cNvPr id="1038" name="Rectangle 1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z="2400" smtClean="0">
                <a:latin typeface="Times New Roman" pitchFamily="18" charset="0"/>
              </a:endParaRPr>
            </a:p>
          </p:txBody>
        </p:sp>
        <p:sp>
          <p:nvSpPr>
            <p:cNvPr id="1039" name="Rectangle 1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mtClean="0">
                <a:solidFill>
                  <a:schemeClr val="accent2"/>
                </a:solidFill>
              </a:endParaRPr>
            </a:p>
          </p:txBody>
        </p:sp>
        <p:sp>
          <p:nvSpPr>
            <p:cNvPr id="1040" name="Rectangle 1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eaLnBrk="1" hangingPunct="1">
                <a:defRPr/>
              </a:pPr>
              <a:endParaRPr lang="en-US" altLang="en-US" smtClean="0">
                <a:solidFill>
                  <a:schemeClr val="accent2"/>
                </a:solidFill>
              </a:endParaRPr>
            </a:p>
          </p:txBody>
        </p:sp>
      </p:grpSp>
      <p:sp>
        <p:nvSpPr>
          <p:cNvPr id="1029" name="Rectangle 1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30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5792" name="Rectangle 1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9" r:id="rId1"/>
    <p:sldLayoutId id="2147484097" r:id="rId2"/>
    <p:sldLayoutId id="2147484098" r:id="rId3"/>
    <p:sldLayoutId id="2147484099" r:id="rId4"/>
    <p:sldLayoutId id="2147484100" r:id="rId5"/>
    <p:sldLayoutId id="2147484101" r:id="rId6"/>
    <p:sldLayoutId id="2147484102" r:id="rId7"/>
    <p:sldLayoutId id="2147484103" r:id="rId8"/>
    <p:sldLayoutId id="2147484104" r:id="rId9"/>
    <p:sldLayoutId id="2147484105" r:id="rId10"/>
    <p:sldLayoutId id="2147484106" r:id="rId11"/>
    <p:sldLayoutId id="2147484107" r:id="rId12"/>
    <p:sldLayoutId id="2147484108" r:id="rId13"/>
    <p:sldLayoutId id="2147484110" r:id="rId14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0000"/>
        <a:buFont typeface="Wingdings" pitchFamily="2" charset="2"/>
        <a:buChar char="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¨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1647825"/>
            <a:ext cx="8072438" cy="2428875"/>
          </a:xfrm>
        </p:spPr>
        <p:txBody>
          <a:bodyPr/>
          <a:lstStyle/>
          <a:p>
            <a:pPr algn="r" rtl="1" eaLnBrk="1" hangingPunct="1">
              <a:lnSpc>
                <a:spcPts val="5000"/>
              </a:lnSpc>
            </a:pPr>
            <a:r>
              <a:rPr lang="fa-IR" altLang="en-US" sz="4200" b="1" dirty="0" smtClean="0">
                <a:cs typeface="B Titr" pitchFamily="2" charset="-78"/>
              </a:rPr>
              <a:t>آشنايی با منابع </a:t>
            </a:r>
            <a:r>
              <a:rPr lang="fa-IR" altLang="en-US" sz="4200" b="1" dirty="0" err="1" smtClean="0">
                <a:cs typeface="B Titr" pitchFamily="2" charset="-78"/>
              </a:rPr>
              <a:t>نوين</a:t>
            </a:r>
            <a:r>
              <a:rPr lang="en-US" altLang="en-US" sz="4200" b="1" smtClean="0">
                <a:cs typeface="B Titr" pitchFamily="2" charset="-78"/>
              </a:rPr>
              <a:t/>
            </a:r>
            <a:br>
              <a:rPr lang="en-US" altLang="en-US" sz="4200" b="1" smtClean="0">
                <a:cs typeface="B Titr" pitchFamily="2" charset="-78"/>
              </a:rPr>
            </a:br>
            <a:r>
              <a:rPr lang="fa-IR" altLang="en-US" sz="4200" b="1" smtClean="0">
                <a:cs typeface="B Titr" pitchFamily="2" charset="-78"/>
              </a:rPr>
              <a:t> اطلاعات</a:t>
            </a:r>
            <a:r>
              <a:rPr lang="en-US" altLang="en-US" sz="4200" b="1" smtClean="0">
                <a:cs typeface="B Titr" pitchFamily="2" charset="-78"/>
              </a:rPr>
              <a:t> </a:t>
            </a:r>
            <a:r>
              <a:rPr lang="fa-IR" altLang="en-US" sz="4200" b="1" smtClean="0">
                <a:cs typeface="B Titr" pitchFamily="2" charset="-78"/>
              </a:rPr>
              <a:t>بالينی و نقش آن‌ها در تصميم‌سازی اثربخش درمانی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508500"/>
            <a:ext cx="7772400" cy="2143125"/>
          </a:xfrm>
        </p:spPr>
        <p:txBody>
          <a:bodyPr/>
          <a:lstStyle/>
          <a:p>
            <a:pPr algn="r" rtl="1" eaLnBrk="1" hangingPunct="1"/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دکتر </a:t>
            </a:r>
            <a:r>
              <a:rPr lang="fa-IR" altLang="en-US" sz="2400" b="1" dirty="0" err="1" smtClean="0">
                <a:latin typeface="Calibri" pitchFamily="34" charset="0"/>
                <a:cs typeface="B Nazanin" pitchFamily="2" charset="-78"/>
              </a:rPr>
              <a:t>پيام</a:t>
            </a: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 </a:t>
            </a:r>
            <a:r>
              <a:rPr lang="fa-IR" altLang="en-US" sz="2400" b="1" dirty="0" err="1" smtClean="0">
                <a:latin typeface="Calibri" pitchFamily="34" charset="0"/>
                <a:cs typeface="B Nazanin" pitchFamily="2" charset="-78"/>
              </a:rPr>
              <a:t>کبيری</a:t>
            </a: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/>
            </a:r>
            <a:br>
              <a:rPr lang="fa-IR" altLang="en-US" sz="2400" b="1" dirty="0" smtClean="0">
                <a:latin typeface="Calibri" pitchFamily="34" charset="0"/>
                <a:cs typeface="B Nazanin" pitchFamily="2" charset="-78"/>
              </a:rPr>
            </a:b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پزشک، </a:t>
            </a:r>
            <a:r>
              <a:rPr lang="fa-IR" altLang="en-US" sz="2400" b="1" dirty="0" err="1" smtClean="0">
                <a:latin typeface="Calibri" pitchFamily="34" charset="0"/>
                <a:cs typeface="B Nazanin" pitchFamily="2" charset="-78"/>
              </a:rPr>
              <a:t>اپيدميولوژيست</a:t>
            </a: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 </a:t>
            </a:r>
            <a:r>
              <a:rPr lang="fa-IR" altLang="en-US" sz="2400" b="1" dirty="0" err="1" smtClean="0">
                <a:latin typeface="Calibri" pitchFamily="34" charset="0"/>
                <a:cs typeface="B Nazanin" pitchFamily="2" charset="-78"/>
              </a:rPr>
              <a:t>بالينی</a:t>
            </a:r>
            <a:endParaRPr lang="en-US" altLang="en-US" sz="2400" b="1" dirty="0" smtClean="0">
              <a:latin typeface="Calibri" pitchFamily="34" charset="0"/>
              <a:cs typeface="B Nazanin" pitchFamily="2" charset="-78"/>
            </a:endParaRPr>
          </a:p>
          <a:p>
            <a:pPr algn="r" rtl="1" eaLnBrk="1" hangingPunct="1"/>
            <a:r>
              <a:rPr lang="fa-IR" altLang="en-US" sz="2400" b="1" dirty="0" err="1" smtClean="0">
                <a:latin typeface="Calibri" pitchFamily="34" charset="0"/>
                <a:cs typeface="B Nazanin" pitchFamily="2" charset="-78"/>
              </a:rPr>
              <a:t>رئيس</a:t>
            </a: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 </a:t>
            </a: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مرکز توسعه و هماهنگی اطلاعات و انتشارات علمی</a:t>
            </a:r>
            <a:br>
              <a:rPr lang="fa-IR" altLang="en-US" sz="2400" b="1" dirty="0" smtClean="0">
                <a:latin typeface="Calibri" pitchFamily="34" charset="0"/>
                <a:cs typeface="B Nazanin" pitchFamily="2" charset="-78"/>
              </a:rPr>
            </a:b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معاونت </a:t>
            </a:r>
            <a:r>
              <a:rPr lang="fa-IR" altLang="en-US" sz="2400" b="1" dirty="0" err="1" smtClean="0">
                <a:latin typeface="Calibri" pitchFamily="34" charset="0"/>
                <a:cs typeface="B Nazanin" pitchFamily="2" charset="-78"/>
              </a:rPr>
              <a:t>تحقيقات</a:t>
            </a: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 و فناوری، وزارت بهداشت، درمان و آموزش پزشکی</a:t>
            </a:r>
            <a:endParaRPr lang="en-US" altLang="en-US" sz="2400" b="1" dirty="0" smtClean="0">
              <a:latin typeface="Calibri" pitchFamily="34" charset="0"/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4"/>
          <p:cNvSpPr txBox="1">
            <a:spLocks noChangeArrowheads="1"/>
          </p:cNvSpPr>
          <p:nvPr/>
        </p:nvSpPr>
        <p:spPr bwMode="auto">
          <a:xfrm>
            <a:off x="1431925" y="4191000"/>
            <a:ext cx="6340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fa-IR" altLang="en-US" sz="1800"/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1431925" y="4232275"/>
            <a:ext cx="6721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fa-IR" altLang="en-US" sz="1800"/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0" y="312420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90000"/>
              <a:buFont typeface="Symbol" pitchFamily="18" charset="2"/>
              <a:buNone/>
            </a:pPr>
            <a:r>
              <a:rPr lang="en-US" altLang="en-US" sz="4400" b="1"/>
              <a:t>about </a:t>
            </a:r>
            <a:r>
              <a:rPr lang="en-US" altLang="en-US" sz="4400" b="1">
                <a:solidFill>
                  <a:srgbClr val="FF0000"/>
                </a:solidFill>
              </a:rPr>
              <a:t>20 months in 2001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685800" y="4572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Clr>
                <a:schemeClr val="accent2"/>
              </a:buClr>
              <a:defRPr/>
            </a:pPr>
            <a:r>
              <a:rPr lang="en-US" sz="4400" kern="0" dirty="0">
                <a:latin typeface="+mn-lt"/>
              </a:rPr>
              <a:t>Doubling time of</a:t>
            </a:r>
            <a:br>
              <a:rPr lang="en-US" sz="4400" kern="0" dirty="0">
                <a:latin typeface="+mn-lt"/>
              </a:rPr>
            </a:br>
            <a:r>
              <a:rPr lang="en-US" sz="4400" kern="0" dirty="0">
                <a:latin typeface="+mn-lt"/>
              </a:rPr>
              <a:t> biomedical science was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smtClean="0"/>
              <a:t>So you work in a job which: </a:t>
            </a:r>
            <a:endParaRPr lang="fa-IR" altLang="en-US" smtClean="0"/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Its </a:t>
            </a:r>
            <a:r>
              <a:rPr lang="en-US" altLang="en-US" smtClean="0">
                <a:solidFill>
                  <a:srgbClr val="FF0000"/>
                </a:solidFill>
              </a:rPr>
              <a:t>half-time</a:t>
            </a:r>
            <a:r>
              <a:rPr lang="en-US" altLang="en-US" smtClean="0"/>
              <a:t> (half-life) is </a:t>
            </a:r>
            <a:r>
              <a:rPr lang="en-US" altLang="en-US" smtClean="0">
                <a:solidFill>
                  <a:srgbClr val="FF0000"/>
                </a:solidFill>
              </a:rPr>
              <a:t>6 months</a:t>
            </a:r>
            <a:r>
              <a:rPr lang="en-US" altLang="en-US" smtClean="0"/>
              <a:t>, &amp;</a:t>
            </a:r>
          </a:p>
          <a:p>
            <a:r>
              <a:rPr lang="en-US" altLang="en-US" smtClean="0"/>
              <a:t>Its </a:t>
            </a:r>
            <a:r>
              <a:rPr lang="en-US" altLang="en-US" smtClean="0">
                <a:solidFill>
                  <a:srgbClr val="FF0000"/>
                </a:solidFill>
              </a:rPr>
              <a:t>doubling-time</a:t>
            </a:r>
            <a:r>
              <a:rPr lang="en-US" altLang="en-US" smtClean="0"/>
              <a:t> is </a:t>
            </a:r>
            <a:r>
              <a:rPr lang="en-US" altLang="en-US" smtClean="0">
                <a:solidFill>
                  <a:srgbClr val="FF0000"/>
                </a:solidFill>
              </a:rPr>
              <a:t>20 month</a:t>
            </a:r>
          </a:p>
          <a:p>
            <a:endParaRPr lang="en-US" altLang="en-US" smtClean="0"/>
          </a:p>
          <a:p>
            <a:r>
              <a:rPr lang="en-US" altLang="en-US" smtClean="0"/>
              <a:t>You works in a </a:t>
            </a:r>
            <a:r>
              <a:rPr lang="en-US" altLang="en-US" smtClean="0">
                <a:solidFill>
                  <a:srgbClr val="FF0000"/>
                </a:solidFill>
              </a:rPr>
              <a:t>ever-changing</a:t>
            </a:r>
            <a:r>
              <a:rPr lang="en-US" altLang="en-US" smtClean="0"/>
              <a:t> &amp; </a:t>
            </a:r>
            <a:r>
              <a:rPr lang="en-US" altLang="en-US" smtClean="0">
                <a:solidFill>
                  <a:srgbClr val="FF0000"/>
                </a:solidFill>
              </a:rPr>
              <a:t>ever-growing</a:t>
            </a:r>
            <a:r>
              <a:rPr lang="en-US" altLang="en-US" smtClean="0"/>
              <a:t> profession !</a:t>
            </a:r>
          </a:p>
          <a:p>
            <a:endParaRPr lang="en-US" altLang="en-US" smtClean="0"/>
          </a:p>
          <a:p>
            <a:r>
              <a:rPr lang="en-US" altLang="en-US" smtClean="0"/>
              <a:t>So you should </a:t>
            </a:r>
            <a:r>
              <a:rPr lang="en-US" altLang="en-US" smtClean="0">
                <a:solidFill>
                  <a:srgbClr val="FF0000"/>
                </a:solidFill>
              </a:rPr>
              <a:t>keep updating </a:t>
            </a:r>
            <a:r>
              <a:rPr lang="en-US" altLang="en-US" smtClean="0"/>
              <a:t>!</a:t>
            </a:r>
            <a:endParaRPr lang="fa-IR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57200" y="6245225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l" eaLnBrk="1" hangingPunct="1">
              <a:spcBef>
                <a:spcPct val="0"/>
              </a:spcBef>
              <a:buClrTx/>
              <a:buSzTx/>
              <a:buFontTx/>
              <a:buNone/>
            </a:pPr>
            <a:fld id="{C0C37CF1-B34E-47EB-A917-D954657CA185}" type="slidenum">
              <a:rPr lang="en-US" altLang="en-US" sz="1200" smtClean="0"/>
              <a:pPr algn="l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t>12</a:t>
            </a:fld>
            <a:endParaRPr lang="en-US" altLang="en-US" sz="1200" smtClean="0"/>
          </a:p>
        </p:txBody>
      </p:sp>
      <p:sp>
        <p:nvSpPr>
          <p:cNvPr id="19459" name="Rectangle 2"/>
          <p:cNvSpPr>
            <a:spLocks noChangeArrowheads="1"/>
          </p:cNvSpPr>
          <p:nvPr/>
        </p:nvSpPr>
        <p:spPr bwMode="auto">
          <a:xfrm>
            <a:off x="914400" y="762000"/>
            <a:ext cx="7772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4000" b="1">
                <a:solidFill>
                  <a:schemeClr val="tx2"/>
                </a:solidFill>
                <a:ea typeface="PMingLiU" pitchFamily="18" charset="-120"/>
                <a:cs typeface="Times New Roman" pitchFamily="18" charset="0"/>
              </a:rPr>
              <a:t>Question components: </a:t>
            </a:r>
            <a:r>
              <a:rPr lang="en-US" altLang="zh-TW" sz="4000" b="1">
                <a:solidFill>
                  <a:srgbClr val="FF0000"/>
                </a:solidFill>
                <a:ea typeface="PMingLiU" pitchFamily="18" charset="-120"/>
                <a:cs typeface="Times New Roman" pitchFamily="18" charset="0"/>
              </a:rPr>
              <a:t>PICO</a:t>
            </a:r>
          </a:p>
        </p:txBody>
      </p:sp>
      <p:sp>
        <p:nvSpPr>
          <p:cNvPr id="192515" name="Rectangle 3"/>
          <p:cNvSpPr>
            <a:spLocks noChangeArrowheads="1"/>
          </p:cNvSpPr>
          <p:nvPr/>
        </p:nvSpPr>
        <p:spPr bwMode="auto">
          <a:xfrm>
            <a:off x="1371600" y="2209800"/>
            <a:ext cx="72390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/>
          <a:lstStyle>
            <a:lvl1pPr marL="342900" indent="-342900"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buClrTx/>
              <a:buSzTx/>
              <a:buFontTx/>
              <a:buChar char="•"/>
            </a:pPr>
            <a:r>
              <a:rPr lang="en-US" altLang="zh-TW" sz="3600">
                <a:solidFill>
                  <a:schemeClr val="tx2"/>
                </a:solidFill>
                <a:ea typeface="PMingLiU" pitchFamily="18" charset="-120"/>
                <a:cs typeface="Times New Roman" pitchFamily="18" charset="0"/>
              </a:rPr>
              <a:t>What types of     </a:t>
            </a:r>
            <a:r>
              <a:rPr lang="en-US" altLang="zh-TW" sz="4800">
                <a:solidFill>
                  <a:srgbClr val="CC0000"/>
                </a:solidFill>
                <a:ea typeface="PMingLiU" pitchFamily="18" charset="-120"/>
                <a:cs typeface="Times New Roman" pitchFamily="18" charset="0"/>
              </a:rPr>
              <a:t>P</a:t>
            </a:r>
            <a:r>
              <a:rPr lang="en-US" altLang="zh-TW" sz="3600">
                <a:ea typeface="PMingLiU" pitchFamily="18" charset="-120"/>
                <a:cs typeface="Times New Roman" pitchFamily="18" charset="0"/>
              </a:rPr>
              <a:t>atients</a:t>
            </a:r>
            <a:r>
              <a:rPr lang="en-US" altLang="zh-TW" sz="3600">
                <a:solidFill>
                  <a:schemeClr val="tx2"/>
                </a:solidFill>
                <a:ea typeface="PMingLiU" pitchFamily="18" charset="-120"/>
                <a:cs typeface="Times New Roman" pitchFamily="18" charset="0"/>
              </a:rPr>
              <a:t>?</a:t>
            </a:r>
          </a:p>
          <a:p>
            <a:pPr eaLnBrk="1" hangingPunct="1">
              <a:buClrTx/>
              <a:buSzTx/>
              <a:buFontTx/>
              <a:buChar char="•"/>
            </a:pPr>
            <a:r>
              <a:rPr lang="en-US" altLang="zh-TW" sz="3600">
                <a:solidFill>
                  <a:schemeClr val="tx2"/>
                </a:solidFill>
                <a:ea typeface="PMingLiU" pitchFamily="18" charset="-120"/>
                <a:cs typeface="Times New Roman" pitchFamily="18" charset="0"/>
              </a:rPr>
              <a:t>What types of     </a:t>
            </a:r>
            <a:r>
              <a:rPr lang="en-US" altLang="zh-TW" sz="4800">
                <a:solidFill>
                  <a:srgbClr val="CC0000"/>
                </a:solidFill>
                <a:ea typeface="PMingLiU" pitchFamily="18" charset="-120"/>
                <a:cs typeface="Times New Roman" pitchFamily="18" charset="0"/>
              </a:rPr>
              <a:t>I</a:t>
            </a:r>
            <a:r>
              <a:rPr lang="en-US" altLang="zh-TW" sz="3600">
                <a:solidFill>
                  <a:schemeClr val="tx2"/>
                </a:solidFill>
                <a:ea typeface="PMingLiU" pitchFamily="18" charset="-120"/>
                <a:cs typeface="Times New Roman" pitchFamily="18" charset="0"/>
              </a:rPr>
              <a:t>nterventions?</a:t>
            </a:r>
          </a:p>
          <a:p>
            <a:pPr eaLnBrk="1" hangingPunct="1">
              <a:buClrTx/>
              <a:buSzTx/>
              <a:buFontTx/>
              <a:buChar char="•"/>
            </a:pPr>
            <a:r>
              <a:rPr lang="en-US" altLang="zh-TW" sz="3600">
                <a:solidFill>
                  <a:schemeClr val="tx2"/>
                </a:solidFill>
                <a:ea typeface="PMingLiU" pitchFamily="18" charset="-120"/>
                <a:cs typeface="Times New Roman" pitchFamily="18" charset="0"/>
              </a:rPr>
              <a:t>What types of     </a:t>
            </a:r>
            <a:r>
              <a:rPr lang="en-US" altLang="zh-TW" sz="4800">
                <a:solidFill>
                  <a:srgbClr val="CC0000"/>
                </a:solidFill>
                <a:ea typeface="PMingLiU" pitchFamily="18" charset="-120"/>
                <a:cs typeface="Times New Roman" pitchFamily="18" charset="0"/>
              </a:rPr>
              <a:t>C</a:t>
            </a:r>
            <a:r>
              <a:rPr lang="en-US" altLang="zh-TW" sz="3600">
                <a:solidFill>
                  <a:schemeClr val="tx2"/>
                </a:solidFill>
                <a:ea typeface="PMingLiU" pitchFamily="18" charset="-120"/>
                <a:cs typeface="Times New Roman" pitchFamily="18" charset="0"/>
              </a:rPr>
              <a:t>omparison?</a:t>
            </a:r>
          </a:p>
          <a:p>
            <a:pPr eaLnBrk="1" hangingPunct="1">
              <a:buClrTx/>
              <a:buSzTx/>
              <a:buFontTx/>
              <a:buChar char="•"/>
            </a:pPr>
            <a:r>
              <a:rPr lang="en-US" altLang="zh-TW" sz="3600">
                <a:solidFill>
                  <a:schemeClr val="tx2"/>
                </a:solidFill>
                <a:ea typeface="PMingLiU" pitchFamily="18" charset="-120"/>
                <a:cs typeface="Times New Roman" pitchFamily="18" charset="0"/>
              </a:rPr>
              <a:t>What types of     </a:t>
            </a:r>
            <a:r>
              <a:rPr lang="en-US" altLang="zh-TW" sz="4800">
                <a:solidFill>
                  <a:srgbClr val="CC0000"/>
                </a:solidFill>
                <a:ea typeface="PMingLiU" pitchFamily="18" charset="-120"/>
                <a:cs typeface="Times New Roman" pitchFamily="18" charset="0"/>
              </a:rPr>
              <a:t>O</a:t>
            </a:r>
            <a:r>
              <a:rPr lang="en-US" altLang="zh-TW" sz="3600">
                <a:solidFill>
                  <a:schemeClr val="tx2"/>
                </a:solidFill>
                <a:ea typeface="PMingLiU" pitchFamily="18" charset="-120"/>
                <a:cs typeface="Times New Roman" pitchFamily="18" charset="0"/>
              </a:rPr>
              <a:t>utcomes?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92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192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2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2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2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2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192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2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2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2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2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92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11238" y="533400"/>
            <a:ext cx="7446962" cy="838200"/>
          </a:xfrm>
        </p:spPr>
        <p:txBody>
          <a:bodyPr/>
          <a:lstStyle/>
          <a:p>
            <a:pPr algn="ctr" rtl="1" eaLnBrk="1" hangingPunct="1"/>
            <a:r>
              <a:rPr lang="fa-IR" altLang="en-US" b="1" smtClean="0">
                <a:cs typeface="B Mitra" pitchFamily="2" charset="-78"/>
              </a:rPr>
              <a:t>طراحی </a:t>
            </a:r>
            <a:r>
              <a:rPr lang="fa-IR" altLang="en-US" b="1" smtClean="0">
                <a:solidFill>
                  <a:srgbClr val="FF0000"/>
                </a:solidFill>
                <a:cs typeface="B Mitra" pitchFamily="2" charset="-78"/>
              </a:rPr>
              <a:t>سئوال بالينی در </a:t>
            </a:r>
            <a:r>
              <a:rPr lang="fa-IR" altLang="en-US" b="1" smtClean="0">
                <a:cs typeface="B Mitra" pitchFamily="2" charset="-78"/>
              </a:rPr>
              <a:t>قالب‌ </a:t>
            </a:r>
            <a:r>
              <a:rPr lang="en-US" altLang="en-US" b="1" smtClean="0">
                <a:solidFill>
                  <a:srgbClr val="FF0000"/>
                </a:solidFill>
                <a:cs typeface="B Mitra" pitchFamily="2" charset="-78"/>
              </a:rPr>
              <a:t>PICO</a:t>
            </a:r>
            <a:r>
              <a:rPr lang="fa-IR" altLang="en-US" smtClean="0">
                <a:solidFill>
                  <a:srgbClr val="FF0000"/>
                </a:solidFill>
              </a:rPr>
              <a:t> </a:t>
            </a:r>
            <a:endParaRPr lang="en-US" altLang="en-US" b="1" smtClean="0">
              <a:solidFill>
                <a:srgbClr val="FF0000"/>
              </a:solidFill>
              <a:cs typeface="B Mitra" pitchFamily="2" charset="-78"/>
            </a:endParaRPr>
          </a:p>
        </p:txBody>
      </p:sp>
      <p:grpSp>
        <p:nvGrpSpPr>
          <p:cNvPr id="20483" name="Group 3"/>
          <p:cNvGrpSpPr>
            <a:grpSpLocks/>
          </p:cNvGrpSpPr>
          <p:nvPr/>
        </p:nvGrpSpPr>
        <p:grpSpPr bwMode="auto">
          <a:xfrm>
            <a:off x="760413" y="2166938"/>
            <a:ext cx="7772400" cy="1036637"/>
            <a:chOff x="576" y="1557"/>
            <a:chExt cx="4896" cy="653"/>
          </a:xfrm>
        </p:grpSpPr>
        <p:sp>
          <p:nvSpPr>
            <p:cNvPr id="20502" name="Oval 4"/>
            <p:cNvSpPr>
              <a:spLocks noChangeArrowheads="1"/>
            </p:cNvSpPr>
            <p:nvPr/>
          </p:nvSpPr>
          <p:spPr bwMode="auto">
            <a:xfrm>
              <a:off x="576" y="1557"/>
              <a:ext cx="1032" cy="653"/>
            </a:xfrm>
            <a:prstGeom prst="ellipse">
              <a:avLst/>
            </a:prstGeom>
            <a:solidFill>
              <a:srgbClr val="FF9999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Patient/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Population</a:t>
              </a:r>
            </a:p>
          </p:txBody>
        </p:sp>
        <p:sp>
          <p:nvSpPr>
            <p:cNvPr id="20503" name="AutoShape 5"/>
            <p:cNvSpPr>
              <a:spLocks noChangeArrowheads="1"/>
            </p:cNvSpPr>
            <p:nvPr/>
          </p:nvSpPr>
          <p:spPr bwMode="auto">
            <a:xfrm>
              <a:off x="4354" y="1643"/>
              <a:ext cx="1118" cy="565"/>
            </a:xfrm>
            <a:prstGeom prst="octagon">
              <a:avLst>
                <a:gd name="adj" fmla="val 29287"/>
              </a:avLst>
            </a:prstGeom>
            <a:solidFill>
              <a:srgbClr val="CC99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Outcome</a:t>
              </a:r>
            </a:p>
          </p:txBody>
        </p:sp>
        <p:sp>
          <p:nvSpPr>
            <p:cNvPr id="20504" name="Rectangle 6"/>
            <p:cNvSpPr>
              <a:spLocks noChangeArrowheads="1"/>
            </p:cNvSpPr>
            <p:nvPr/>
          </p:nvSpPr>
          <p:spPr bwMode="auto">
            <a:xfrm>
              <a:off x="1824" y="1644"/>
              <a:ext cx="1158" cy="566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Intervention/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Exposure</a:t>
              </a:r>
            </a:p>
          </p:txBody>
        </p:sp>
        <p:sp>
          <p:nvSpPr>
            <p:cNvPr id="20505" name="Rectangle 7"/>
            <p:cNvSpPr>
              <a:spLocks noChangeArrowheads="1"/>
            </p:cNvSpPr>
            <p:nvPr/>
          </p:nvSpPr>
          <p:spPr bwMode="auto">
            <a:xfrm>
              <a:off x="3069" y="1644"/>
              <a:ext cx="1118" cy="566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Comparison</a:t>
              </a:r>
            </a:p>
          </p:txBody>
        </p:sp>
      </p:grpSp>
      <p:sp>
        <p:nvSpPr>
          <p:cNvPr id="20484" name="Rectangle 8"/>
          <p:cNvSpPr>
            <a:spLocks noChangeArrowheads="1"/>
          </p:cNvSpPr>
          <p:nvPr/>
        </p:nvSpPr>
        <p:spPr bwMode="auto">
          <a:xfrm>
            <a:off x="1674813" y="1600200"/>
            <a:ext cx="5527675" cy="484188"/>
          </a:xfrm>
          <a:prstGeom prst="rect">
            <a:avLst/>
          </a:prstGeom>
          <a:solidFill>
            <a:srgbClr val="FFFF00"/>
          </a:soli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2400"/>
              <a:t>Components of Clinical Questions</a:t>
            </a:r>
          </a:p>
        </p:txBody>
      </p: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684213" y="3271838"/>
            <a:ext cx="8001000" cy="3052762"/>
            <a:chOff x="528" y="2253"/>
            <a:chExt cx="5040" cy="1923"/>
          </a:xfrm>
        </p:grpSpPr>
        <p:sp>
          <p:nvSpPr>
            <p:cNvPr id="20486" name="Rectangle 10"/>
            <p:cNvSpPr>
              <a:spLocks noChangeArrowheads="1"/>
            </p:cNvSpPr>
            <p:nvPr/>
          </p:nvSpPr>
          <p:spPr bwMode="auto">
            <a:xfrm>
              <a:off x="528" y="2256"/>
              <a:ext cx="1161" cy="1920"/>
            </a:xfrm>
            <a:prstGeom prst="rect">
              <a:avLst/>
            </a:prstGeom>
            <a:solidFill>
              <a:srgbClr val="FF9999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0487" name="Rectangle 11"/>
            <p:cNvSpPr>
              <a:spLocks noChangeArrowheads="1"/>
            </p:cNvSpPr>
            <p:nvPr/>
          </p:nvSpPr>
          <p:spPr bwMode="auto">
            <a:xfrm>
              <a:off x="1776" y="2256"/>
              <a:ext cx="1204" cy="1920"/>
            </a:xfrm>
            <a:prstGeom prst="rect">
              <a:avLst/>
            </a:prstGeom>
            <a:solidFill>
              <a:srgbClr val="CC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0488" name="Rectangle 12"/>
            <p:cNvSpPr>
              <a:spLocks noChangeArrowheads="1"/>
            </p:cNvSpPr>
            <p:nvPr/>
          </p:nvSpPr>
          <p:spPr bwMode="auto">
            <a:xfrm>
              <a:off x="3069" y="2253"/>
              <a:ext cx="1161" cy="1923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0489" name="Rectangle 13"/>
            <p:cNvSpPr>
              <a:spLocks noChangeArrowheads="1"/>
            </p:cNvSpPr>
            <p:nvPr/>
          </p:nvSpPr>
          <p:spPr bwMode="auto">
            <a:xfrm>
              <a:off x="4321" y="2253"/>
              <a:ext cx="1247" cy="1923"/>
            </a:xfrm>
            <a:prstGeom prst="rect">
              <a:avLst/>
            </a:prstGeom>
            <a:solidFill>
              <a:srgbClr val="CC99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endParaRPr lang="en-US" altLang="en-US" sz="1800"/>
            </a:p>
          </p:txBody>
        </p:sp>
        <p:sp>
          <p:nvSpPr>
            <p:cNvPr id="20490" name="Rectangle 14"/>
            <p:cNvSpPr>
              <a:spLocks noChangeArrowheads="1"/>
            </p:cNvSpPr>
            <p:nvPr/>
          </p:nvSpPr>
          <p:spPr bwMode="auto">
            <a:xfrm>
              <a:off x="576" y="2352"/>
              <a:ext cx="1075" cy="435"/>
            </a:xfrm>
            <a:prstGeom prst="rect">
              <a:avLst/>
            </a:pr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In patients with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acute MI</a:t>
              </a:r>
            </a:p>
          </p:txBody>
        </p:sp>
        <p:sp>
          <p:nvSpPr>
            <p:cNvPr id="20491" name="Rectangle 15"/>
            <p:cNvSpPr>
              <a:spLocks noChangeArrowheads="1"/>
            </p:cNvSpPr>
            <p:nvPr/>
          </p:nvSpPr>
          <p:spPr bwMode="auto">
            <a:xfrm>
              <a:off x="576" y="3519"/>
              <a:ext cx="1075" cy="609"/>
            </a:xfrm>
            <a:prstGeom prst="rect">
              <a:avLst/>
            </a:pr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In post-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menopausal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women</a:t>
              </a:r>
            </a:p>
          </p:txBody>
        </p:sp>
        <p:sp>
          <p:nvSpPr>
            <p:cNvPr id="20492" name="Rectangle 16"/>
            <p:cNvSpPr>
              <a:spLocks noChangeArrowheads="1"/>
            </p:cNvSpPr>
            <p:nvPr/>
          </p:nvSpPr>
          <p:spPr bwMode="auto">
            <a:xfrm>
              <a:off x="576" y="2928"/>
              <a:ext cx="1056" cy="435"/>
            </a:xfrm>
            <a:prstGeom prst="rect">
              <a:avLst/>
            </a:pr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In women with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suspected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coronary disease</a:t>
              </a:r>
            </a:p>
          </p:txBody>
        </p:sp>
        <p:sp>
          <p:nvSpPr>
            <p:cNvPr id="20493" name="Rectangle 17"/>
            <p:cNvSpPr>
              <a:spLocks noChangeArrowheads="1"/>
            </p:cNvSpPr>
            <p:nvPr/>
          </p:nvSpPr>
          <p:spPr bwMode="auto">
            <a:xfrm>
              <a:off x="1866" y="2340"/>
              <a:ext cx="1075" cy="435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does early treat-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ment with a statin</a:t>
              </a:r>
            </a:p>
          </p:txBody>
        </p:sp>
        <p:sp>
          <p:nvSpPr>
            <p:cNvPr id="20494" name="Rectangle 18"/>
            <p:cNvSpPr>
              <a:spLocks noChangeArrowheads="1"/>
            </p:cNvSpPr>
            <p:nvPr/>
          </p:nvSpPr>
          <p:spPr bwMode="auto">
            <a:xfrm>
              <a:off x="1866" y="2906"/>
              <a:ext cx="1075" cy="435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what is the 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accuracy of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exercise ECHO</a:t>
              </a:r>
            </a:p>
          </p:txBody>
        </p:sp>
        <p:sp>
          <p:nvSpPr>
            <p:cNvPr id="20495" name="Rectangle 19"/>
            <p:cNvSpPr>
              <a:spLocks noChangeArrowheads="1"/>
            </p:cNvSpPr>
            <p:nvPr/>
          </p:nvSpPr>
          <p:spPr bwMode="auto">
            <a:xfrm>
              <a:off x="1866" y="3515"/>
              <a:ext cx="1075" cy="565"/>
            </a:xfrm>
            <a:prstGeom prst="rect">
              <a:avLst/>
            </a:prstGeom>
            <a:solidFill>
              <a:srgbClr val="CC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does hormone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replacement 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therapy</a:t>
              </a:r>
            </a:p>
          </p:txBody>
        </p:sp>
        <p:sp>
          <p:nvSpPr>
            <p:cNvPr id="20496" name="Rectangle 20"/>
            <p:cNvSpPr>
              <a:spLocks noChangeArrowheads="1"/>
            </p:cNvSpPr>
            <p:nvPr/>
          </p:nvSpPr>
          <p:spPr bwMode="auto">
            <a:xfrm>
              <a:off x="3112" y="2384"/>
              <a:ext cx="1075" cy="435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compared to 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placebo</a:t>
              </a:r>
            </a:p>
          </p:txBody>
        </p:sp>
        <p:sp>
          <p:nvSpPr>
            <p:cNvPr id="20497" name="Rectangle 21"/>
            <p:cNvSpPr>
              <a:spLocks noChangeArrowheads="1"/>
            </p:cNvSpPr>
            <p:nvPr/>
          </p:nvSpPr>
          <p:spPr bwMode="auto">
            <a:xfrm>
              <a:off x="3120" y="2949"/>
              <a:ext cx="1075" cy="435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compared to 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exercise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ECG</a:t>
              </a:r>
            </a:p>
          </p:txBody>
        </p:sp>
        <p:sp>
          <p:nvSpPr>
            <p:cNvPr id="20498" name="Rectangle 22"/>
            <p:cNvSpPr>
              <a:spLocks noChangeArrowheads="1"/>
            </p:cNvSpPr>
            <p:nvPr/>
          </p:nvSpPr>
          <p:spPr bwMode="auto">
            <a:xfrm>
              <a:off x="3112" y="3558"/>
              <a:ext cx="1075" cy="435"/>
            </a:xfrm>
            <a:prstGeom prst="rect">
              <a:avLst/>
            </a:prstGeom>
            <a:solidFill>
              <a:srgbClr val="FFFF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compared to no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HRT</a:t>
              </a:r>
            </a:p>
          </p:txBody>
        </p:sp>
        <p:sp>
          <p:nvSpPr>
            <p:cNvPr id="20499" name="Rectangle 23"/>
            <p:cNvSpPr>
              <a:spLocks noChangeArrowheads="1"/>
            </p:cNvSpPr>
            <p:nvPr/>
          </p:nvSpPr>
          <p:spPr bwMode="auto">
            <a:xfrm>
              <a:off x="4364" y="2340"/>
              <a:ext cx="1156" cy="392"/>
            </a:xfrm>
            <a:prstGeom prst="rect">
              <a:avLst/>
            </a:pr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decrease cardio-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vascular mortality?</a:t>
              </a:r>
            </a:p>
          </p:txBody>
        </p:sp>
        <p:sp>
          <p:nvSpPr>
            <p:cNvPr id="20500" name="Rectangle 24"/>
            <p:cNvSpPr>
              <a:spLocks noChangeArrowheads="1"/>
            </p:cNvSpPr>
            <p:nvPr/>
          </p:nvSpPr>
          <p:spPr bwMode="auto">
            <a:xfrm>
              <a:off x="4359" y="2949"/>
              <a:ext cx="1075" cy="435"/>
            </a:xfrm>
            <a:prstGeom prst="rect">
              <a:avLst/>
            </a:pr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for diagnosing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significant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CAD?</a:t>
              </a:r>
            </a:p>
          </p:txBody>
        </p:sp>
        <p:sp>
          <p:nvSpPr>
            <p:cNvPr id="20501" name="Rectangle 25"/>
            <p:cNvSpPr>
              <a:spLocks noChangeArrowheads="1"/>
            </p:cNvSpPr>
            <p:nvPr/>
          </p:nvSpPr>
          <p:spPr bwMode="auto">
            <a:xfrm>
              <a:off x="4359" y="3558"/>
              <a:ext cx="1075" cy="479"/>
            </a:xfrm>
            <a:prstGeom prst="rect">
              <a:avLst/>
            </a:prstGeom>
            <a:solidFill>
              <a:srgbClr val="CC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lr>
                  <a:schemeClr val="bg2"/>
                </a:buClr>
                <a:buSzPct val="75000"/>
                <a:buFont typeface="Wingdings" pitchFamily="2" charset="2"/>
                <a:buChar char="n"/>
                <a:defRPr sz="32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itchFamily="2" charset="2"/>
                <a:buChar char="¨"/>
                <a:defRPr sz="28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chemeClr val="bg2"/>
                </a:buClr>
                <a:buSzPct val="65000"/>
                <a:buFont typeface="Wingdings" pitchFamily="2" charset="2"/>
                <a:buChar char="n"/>
                <a:defRPr sz="24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chemeClr val="accent2"/>
                </a:buClr>
                <a:buSzPct val="70000"/>
                <a:buFont typeface="Wingdings" pitchFamily="2" charset="2"/>
                <a:buChar char="¨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bg2"/>
                </a:buClr>
                <a:buFont typeface="Wingdings" pitchFamily="2" charset="2"/>
                <a:buChar char="§"/>
                <a:defRPr sz="2000"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>
                <a:lnSpc>
                  <a:spcPct val="95000"/>
                </a:lnSpc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increase the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risk of </a:t>
              </a:r>
            </a:p>
            <a:p>
              <a:pPr algn="ctr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en-US" altLang="en-US" sz="1800"/>
                <a:t>breast cancer?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96925"/>
            <a:ext cx="8229600" cy="1371600"/>
          </a:xfrm>
        </p:spPr>
        <p:txBody>
          <a:bodyPr/>
          <a:lstStyle/>
          <a:p>
            <a:pPr algn="ctr" defTabSz="908050"/>
            <a:r>
              <a:rPr lang="en-GB" altLang="en-US" b="1" smtClean="0"/>
              <a:t>What is ‘</a:t>
            </a:r>
            <a:r>
              <a:rPr lang="en-GB" altLang="en-US" b="1" smtClean="0">
                <a:solidFill>
                  <a:srgbClr val="FF0000"/>
                </a:solidFill>
              </a:rPr>
              <a:t>level of evidence</a:t>
            </a:r>
            <a:r>
              <a:rPr lang="en-GB" altLang="en-US" b="1" smtClean="0"/>
              <a:t>’?</a:t>
            </a:r>
            <a:r>
              <a:rPr lang="fa-IR" altLang="en-US" b="1" smtClean="0"/>
              <a:t/>
            </a:r>
            <a:br>
              <a:rPr lang="fa-IR" altLang="en-US" b="1" smtClean="0"/>
            </a:br>
            <a:r>
              <a:rPr lang="fa-IR" altLang="en-US" b="1" smtClean="0">
                <a:solidFill>
                  <a:srgbClr val="FF0000"/>
                </a:solidFill>
                <a:cs typeface="B Mitra" pitchFamily="2" charset="-78"/>
              </a:rPr>
              <a:t>سطوح شواهد </a:t>
            </a:r>
            <a:r>
              <a:rPr lang="fa-IR" altLang="en-US" b="1" smtClean="0">
                <a:cs typeface="B Mitra" pitchFamily="2" charset="-78"/>
              </a:rPr>
              <a:t>چيست؟</a:t>
            </a:r>
            <a:endParaRPr lang="en-US" altLang="en-US" b="1" smtClean="0">
              <a:cs typeface="B Mitra" pitchFamily="2" charset="-78"/>
            </a:endParaRPr>
          </a:p>
        </p:txBody>
      </p:sp>
      <p:sp useBgFill="1"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063" y="2911475"/>
            <a:ext cx="7772400" cy="2173288"/>
          </a:xfrm>
        </p:spPr>
        <p:txBody>
          <a:bodyPr/>
          <a:lstStyle/>
          <a:p>
            <a:pPr marL="282575" indent="-282575" defTabSz="908050"/>
            <a:r>
              <a:rPr lang="en-GB" altLang="en-US" sz="3600" smtClean="0"/>
              <a:t>The extent to which one can be confident that an estimate of </a:t>
            </a:r>
            <a:r>
              <a:rPr lang="en-GB" altLang="en-US" sz="3600" smtClean="0">
                <a:solidFill>
                  <a:srgbClr val="FF0000"/>
                </a:solidFill>
              </a:rPr>
              <a:t>effect</a:t>
            </a:r>
            <a:r>
              <a:rPr lang="en-GB" altLang="en-US" sz="3600" smtClean="0"/>
              <a:t> or </a:t>
            </a:r>
            <a:r>
              <a:rPr lang="en-GB" altLang="en-US" sz="3600" smtClean="0">
                <a:solidFill>
                  <a:srgbClr val="FF0000"/>
                </a:solidFill>
              </a:rPr>
              <a:t>association</a:t>
            </a:r>
            <a:r>
              <a:rPr lang="en-GB" altLang="en-US" sz="3600" smtClean="0"/>
              <a:t> is </a:t>
            </a:r>
            <a:r>
              <a:rPr lang="en-GB" altLang="en-US" sz="3600" smtClean="0">
                <a:solidFill>
                  <a:srgbClr val="FF0000"/>
                </a:solidFill>
              </a:rPr>
              <a:t>correct</a:t>
            </a:r>
            <a:r>
              <a:rPr lang="en-GB" altLang="en-US" sz="3600" smtClean="0"/>
              <a:t> </a:t>
            </a:r>
            <a:r>
              <a:rPr lang="en-GB" altLang="en-US" sz="3600" smtClean="0">
                <a:solidFill>
                  <a:srgbClr val="FF0000"/>
                </a:solidFill>
              </a:rPr>
              <a:t>(unbiased).</a:t>
            </a:r>
            <a:endParaRPr lang="en-US" altLang="en-US" sz="3600" smtClean="0">
              <a:solidFill>
                <a:srgbClr val="FF0000"/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8778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500063"/>
            <a:ext cx="7924800" cy="1143000"/>
          </a:xfrm>
        </p:spPr>
        <p:txBody>
          <a:bodyPr/>
          <a:lstStyle/>
          <a:p>
            <a:pPr algn="ctr" eaLnBrk="1" hangingPunct="1"/>
            <a:r>
              <a:rPr lang="en-US" altLang="zh-CN" b="1" smtClean="0">
                <a:ea typeface="SimSun" pitchFamily="2" charset="-122"/>
              </a:rPr>
              <a:t>Hierarchy of studies</a:t>
            </a:r>
            <a:r>
              <a:rPr lang="fa-IR" altLang="zh-CN" b="1" smtClean="0">
                <a:ea typeface="SimSun" pitchFamily="2" charset="-122"/>
              </a:rPr>
              <a:t/>
            </a:r>
            <a:br>
              <a:rPr lang="fa-IR" altLang="zh-CN" b="1" smtClean="0">
                <a:ea typeface="SimSun" pitchFamily="2" charset="-122"/>
              </a:rPr>
            </a:br>
            <a:r>
              <a:rPr lang="fa-IR" altLang="zh-CN" b="1" smtClean="0">
                <a:ea typeface="SimSun" pitchFamily="2" charset="-122"/>
                <a:cs typeface="B Mitra" pitchFamily="2" charset="-78"/>
              </a:rPr>
              <a:t>سلسله مراتب مطالعات</a:t>
            </a:r>
            <a:endParaRPr lang="en-US" altLang="zh-CN" b="1" smtClean="0">
              <a:ea typeface="SimSun" pitchFamily="2" charset="-122"/>
              <a:cs typeface="B Mitra" pitchFamily="2" charset="-78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719263"/>
            <a:ext cx="3814763" cy="4114800"/>
          </a:xfrm>
        </p:spPr>
        <p:txBody>
          <a:bodyPr/>
          <a:lstStyle/>
          <a:p>
            <a:pPr lvl="2" eaLnBrk="1" hangingPunct="1">
              <a:buFontTx/>
              <a:buNone/>
            </a:pPr>
            <a:endParaRPr lang="en-US" altLang="zh-CN" sz="2000" smtClean="0">
              <a:ea typeface="SimSun" pitchFamily="2" charset="-122"/>
            </a:endParaRPr>
          </a:p>
          <a:p>
            <a:pPr lvl="2" eaLnBrk="1" hangingPunct="1"/>
            <a:endParaRPr lang="en-US" altLang="zh-CN" sz="2000" smtClean="0">
              <a:ea typeface="SimSun" pitchFamily="2" charset="-122"/>
            </a:endParaRPr>
          </a:p>
        </p:txBody>
      </p:sp>
      <p:pic>
        <p:nvPicPr>
          <p:cNvPr id="22532" name="Picture 4" descr="pyramid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1917700"/>
            <a:ext cx="6248400" cy="4525963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549275"/>
            <a:ext cx="7378700" cy="1584325"/>
          </a:xfrm>
        </p:spPr>
        <p:txBody>
          <a:bodyPr/>
          <a:lstStyle/>
          <a:p>
            <a:pPr algn="ctr" rtl="1" eaLnBrk="1" hangingPunct="1"/>
            <a:r>
              <a:rPr lang="en-US" altLang="en-US" b="1" smtClean="0">
                <a:solidFill>
                  <a:srgbClr val="FF0000"/>
                </a:solidFill>
                <a:cs typeface="B Mitra" pitchFamily="2" charset="-78"/>
              </a:rPr>
              <a:t>Evidence </a:t>
            </a:r>
            <a:r>
              <a:rPr lang="en-US" altLang="en-US" b="1" smtClean="0">
                <a:cs typeface="B Mitra" pitchFamily="2" charset="-78"/>
              </a:rPr>
              <a:t>Pyramid</a:t>
            </a:r>
            <a:r>
              <a:rPr lang="en-US" altLang="en-US" b="1" smtClean="0">
                <a:solidFill>
                  <a:srgbClr val="FF0000"/>
                </a:solidFill>
                <a:cs typeface="B Mitra" pitchFamily="2" charset="-78"/>
              </a:rPr>
              <a:t/>
            </a:r>
            <a:br>
              <a:rPr lang="en-US" altLang="en-US" b="1" smtClean="0">
                <a:solidFill>
                  <a:srgbClr val="FF0000"/>
                </a:solidFill>
                <a:cs typeface="B Mitra" pitchFamily="2" charset="-78"/>
              </a:rPr>
            </a:br>
            <a:r>
              <a:rPr lang="fa-IR" altLang="en-US" b="1" smtClean="0">
                <a:cs typeface="B Mitra" pitchFamily="2" charset="-78"/>
              </a:rPr>
              <a:t>هرم</a:t>
            </a:r>
            <a:r>
              <a:rPr lang="fa-IR" altLang="en-US" b="1" smtClean="0">
                <a:solidFill>
                  <a:srgbClr val="FF0000"/>
                </a:solidFill>
                <a:cs typeface="B Mitra" pitchFamily="2" charset="-78"/>
              </a:rPr>
              <a:t> شواهد</a:t>
            </a:r>
            <a:endParaRPr lang="en-US" altLang="en-US" b="1" smtClean="0">
              <a:solidFill>
                <a:srgbClr val="FF0000"/>
              </a:solidFill>
              <a:cs typeface="B Mitra" pitchFamily="2" charset="-78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1571625" y="-2406650"/>
            <a:ext cx="1327150" cy="103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300" b="1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300" b="1"/>
              <a:t>Type of Study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sp>
        <p:nvSpPr>
          <p:cNvPr id="23556" name="Rectangle 10"/>
          <p:cNvSpPr>
            <a:spLocks noChangeArrowheads="1"/>
          </p:cNvSpPr>
          <p:nvPr/>
        </p:nvSpPr>
        <p:spPr bwMode="auto">
          <a:xfrm>
            <a:off x="6051550" y="-179388"/>
            <a:ext cx="184150" cy="641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  <p:graphicFrame>
        <p:nvGraphicFramePr>
          <p:cNvPr id="347147" name="Group 11"/>
          <p:cNvGraphicFramePr>
            <a:graphicFrameLocks noGrp="1"/>
          </p:cNvGraphicFramePr>
          <p:nvPr/>
        </p:nvGraphicFramePr>
        <p:xfrm>
          <a:off x="3140075" y="2671763"/>
          <a:ext cx="2443163" cy="457200"/>
        </p:xfrm>
        <a:graphic>
          <a:graphicData uri="http://schemas.openxmlformats.org/drawingml/2006/table">
            <a:tbl>
              <a:tblPr/>
              <a:tblGrid>
                <a:gridCol w="2443163"/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Systematic Review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7154" name="Group 18"/>
          <p:cNvGraphicFramePr>
            <a:graphicFrameLocks noGrp="1"/>
          </p:cNvGraphicFramePr>
          <p:nvPr/>
        </p:nvGraphicFramePr>
        <p:xfrm>
          <a:off x="2530475" y="3273425"/>
          <a:ext cx="3824288" cy="511175"/>
        </p:xfrm>
        <a:graphic>
          <a:graphicData uri="http://schemas.openxmlformats.org/drawingml/2006/table">
            <a:tbl>
              <a:tblPr/>
              <a:tblGrid>
                <a:gridCol w="3824288"/>
              </a:tblGrid>
              <a:tr h="511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Randomized Controlled Trial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7160" name="Group 24"/>
          <p:cNvGraphicFramePr>
            <a:graphicFrameLocks noGrp="1"/>
          </p:cNvGraphicFramePr>
          <p:nvPr/>
        </p:nvGraphicFramePr>
        <p:xfrm>
          <a:off x="2084388" y="3887788"/>
          <a:ext cx="4694237" cy="512762"/>
        </p:xfrm>
        <a:graphic>
          <a:graphicData uri="http://schemas.openxmlformats.org/drawingml/2006/table">
            <a:tbl>
              <a:tblPr/>
              <a:tblGrid>
                <a:gridCol w="4694237"/>
              </a:tblGrid>
              <a:tr h="5127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Cohort studies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7166" name="Group 30"/>
          <p:cNvGraphicFramePr>
            <a:graphicFrameLocks noGrp="1"/>
          </p:cNvGraphicFramePr>
          <p:nvPr/>
        </p:nvGraphicFramePr>
        <p:xfrm>
          <a:off x="1544638" y="4487863"/>
          <a:ext cx="5745162" cy="557212"/>
        </p:xfrm>
        <a:graphic>
          <a:graphicData uri="http://schemas.openxmlformats.org/drawingml/2006/table">
            <a:tbl>
              <a:tblPr/>
              <a:tblGrid>
                <a:gridCol w="5745162"/>
              </a:tblGrid>
              <a:tr h="5572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Case Control studies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7172" name="Group 36"/>
          <p:cNvGraphicFramePr>
            <a:graphicFrameLocks noGrp="1"/>
          </p:cNvGraphicFramePr>
          <p:nvPr/>
        </p:nvGraphicFramePr>
        <p:xfrm>
          <a:off x="1133475" y="5138738"/>
          <a:ext cx="6624638" cy="495300"/>
        </p:xfrm>
        <a:graphic>
          <a:graphicData uri="http://schemas.openxmlformats.org/drawingml/2006/table">
            <a:tbl>
              <a:tblPr/>
              <a:tblGrid>
                <a:gridCol w="6624638"/>
              </a:tblGrid>
              <a:tr h="4953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Case Series/Case Reports 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47178" name="Group 42"/>
          <p:cNvGraphicFramePr>
            <a:graphicFrameLocks noGrp="1"/>
          </p:cNvGraphicFramePr>
          <p:nvPr/>
        </p:nvGraphicFramePr>
        <p:xfrm>
          <a:off x="784225" y="5741988"/>
          <a:ext cx="7466013" cy="439737"/>
        </p:xfrm>
        <a:graphic>
          <a:graphicData uri="http://schemas.openxmlformats.org/drawingml/2006/table">
            <a:tbl>
              <a:tblPr/>
              <a:tblGrid>
                <a:gridCol w="7466013"/>
              </a:tblGrid>
              <a:tr h="43973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</a:rPr>
                        <a:t>Animal research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9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23593" name="Rectangle 48"/>
          <p:cNvSpPr>
            <a:spLocks noChangeArrowheads="1"/>
          </p:cNvSpPr>
          <p:nvPr/>
        </p:nvSpPr>
        <p:spPr bwMode="auto">
          <a:xfrm>
            <a:off x="6051550" y="8058150"/>
            <a:ext cx="1841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en-US" altLang="en-US" sz="1800"/>
              <a:t/>
            </a:r>
            <a:br>
              <a:rPr lang="en-US" altLang="en-US" sz="1800"/>
            </a:br>
            <a:endParaRPr lang="en-US" altLang="en-US" sz="18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592138" y="642938"/>
            <a:ext cx="8247062" cy="819150"/>
          </a:xfrm>
        </p:spPr>
        <p:txBody>
          <a:bodyPr/>
          <a:lstStyle/>
          <a:p>
            <a:pPr algn="ctr"/>
            <a:r>
              <a:rPr lang="en-US" altLang="en-US" b="1" smtClean="0"/>
              <a:t>Levels of Evidence</a:t>
            </a:r>
          </a:p>
        </p:txBody>
      </p:sp>
      <p:graphicFrame>
        <p:nvGraphicFramePr>
          <p:cNvPr id="435275" name="Group 75"/>
          <p:cNvGraphicFramePr>
            <a:graphicFrameLocks noGrp="1"/>
          </p:cNvGraphicFramePr>
          <p:nvPr>
            <p:ph idx="1"/>
          </p:nvPr>
        </p:nvGraphicFramePr>
        <p:xfrm>
          <a:off x="685800" y="1857375"/>
          <a:ext cx="8153400" cy="4367210"/>
        </p:xfrm>
        <a:graphic>
          <a:graphicData uri="http://schemas.openxmlformats.org/drawingml/2006/table">
            <a:tbl>
              <a:tblPr/>
              <a:tblGrid>
                <a:gridCol w="1371600"/>
                <a:gridCol w="6781800"/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Level of Evidence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Type of Study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06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Systematic reviews of randomized clinical trials (RCTs)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96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1b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Individual RCTs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38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Systematic reviews of cohort studies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38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2b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Individual cohort studies and low-quality RCTs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38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3a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Systematic reviews of case-controlled studies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996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3b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Individual case-controlled studies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606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Case series and poor-quality cohort and case-control studies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138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30000"/>
                        </a:spcAft>
                        <a:buClr>
                          <a:schemeClr val="tx1"/>
                        </a:buClr>
                        <a:buSzPct val="100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  Expert opinion based on clinical experience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11" name="Text Box 35"/>
          <p:cNvSpPr txBox="1">
            <a:spLocks noChangeArrowheads="1"/>
          </p:cNvSpPr>
          <p:nvPr/>
        </p:nvSpPr>
        <p:spPr bwMode="auto">
          <a:xfrm>
            <a:off x="838200" y="6491288"/>
            <a:ext cx="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fa-IR" altLang="en-US" sz="1800">
              <a:solidFill>
                <a:schemeClr val="bg1"/>
              </a:solidFill>
            </a:endParaRPr>
          </a:p>
        </p:txBody>
      </p:sp>
      <p:sp>
        <p:nvSpPr>
          <p:cNvPr id="24612" name="Rectangle 37"/>
          <p:cNvSpPr>
            <a:spLocks noChangeArrowheads="1"/>
          </p:cNvSpPr>
          <p:nvPr/>
        </p:nvSpPr>
        <p:spPr bwMode="auto">
          <a:xfrm>
            <a:off x="660400" y="6357938"/>
            <a:ext cx="81788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sv-SE" altLang="en-US" sz="1000">
                <a:latin typeface="Verdana" pitchFamily="34" charset="0"/>
              </a:rPr>
              <a:t>Adapted from: </a:t>
            </a:r>
            <a:r>
              <a:rPr lang="en-US" altLang="en-US" sz="1200"/>
              <a:t>Sackett DL et al. </a:t>
            </a:r>
            <a:r>
              <a:rPr lang="en-US" altLang="en-US" sz="1200" i="1"/>
              <a:t>Evidence-Based Medicine: How to Practice and Teach EBM</a:t>
            </a:r>
            <a:r>
              <a:rPr lang="en-US" altLang="en-US" sz="1200"/>
              <a:t>. 2nd ed. Churchill Livingstone; 2000.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8313" y="1557338"/>
            <a:ext cx="8072437" cy="2428875"/>
          </a:xfrm>
        </p:spPr>
        <p:txBody>
          <a:bodyPr/>
          <a:lstStyle/>
          <a:p>
            <a:pPr algn="r" rtl="1" eaLnBrk="1" hangingPunct="1">
              <a:lnSpc>
                <a:spcPct val="150000"/>
              </a:lnSpc>
            </a:pPr>
            <a:r>
              <a:rPr lang="fa-IR" altLang="en-US" sz="4200" b="1" smtClean="0">
                <a:cs typeface="B Titr" pitchFamily="2" charset="-78"/>
              </a:rPr>
              <a:t>انواع بانک‌های اطلاعاتی </a:t>
            </a:r>
            <a:br>
              <a:rPr lang="fa-IR" altLang="en-US" sz="4200" b="1" smtClean="0">
                <a:cs typeface="B Titr" pitchFamily="2" charset="-78"/>
              </a:rPr>
            </a:br>
            <a:r>
              <a:rPr lang="fa-IR" altLang="en-US" sz="4200" b="1" smtClean="0">
                <a:cs typeface="B Titr" pitchFamily="2" charset="-78"/>
              </a:rPr>
              <a:t>در علوم پزشکی</a:t>
            </a:r>
            <a:endParaRPr lang="en-US" altLang="en-US" sz="4200" b="1" smtClean="0">
              <a:cs typeface="B Titr" pitchFamily="2" charset="-78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66800" y="4365104"/>
            <a:ext cx="7772400" cy="2143125"/>
          </a:xfrm>
        </p:spPr>
        <p:txBody>
          <a:bodyPr/>
          <a:lstStyle/>
          <a:p>
            <a:pPr algn="r" rtl="1" eaLnBrk="1" hangingPunct="1"/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دکتر </a:t>
            </a:r>
            <a:r>
              <a:rPr lang="fa-IR" altLang="en-US" sz="2400" b="1" dirty="0" err="1" smtClean="0">
                <a:latin typeface="Calibri" pitchFamily="34" charset="0"/>
                <a:cs typeface="B Nazanin" pitchFamily="2" charset="-78"/>
              </a:rPr>
              <a:t>پيام</a:t>
            </a: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 </a:t>
            </a:r>
            <a:r>
              <a:rPr lang="fa-IR" altLang="en-US" sz="2400" b="1" dirty="0" err="1" smtClean="0">
                <a:latin typeface="Calibri" pitchFamily="34" charset="0"/>
                <a:cs typeface="B Nazanin" pitchFamily="2" charset="-78"/>
              </a:rPr>
              <a:t>کبيری</a:t>
            </a: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/>
            </a:r>
            <a:br>
              <a:rPr lang="fa-IR" altLang="en-US" sz="2400" b="1" dirty="0" smtClean="0">
                <a:latin typeface="Calibri" pitchFamily="34" charset="0"/>
                <a:cs typeface="B Nazanin" pitchFamily="2" charset="-78"/>
              </a:rPr>
            </a:b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پزشک، </a:t>
            </a:r>
            <a:r>
              <a:rPr lang="fa-IR" altLang="en-US" sz="2400" b="1" dirty="0" err="1" smtClean="0">
                <a:latin typeface="Calibri" pitchFamily="34" charset="0"/>
                <a:cs typeface="B Nazanin" pitchFamily="2" charset="-78"/>
              </a:rPr>
              <a:t>اپيدميولوژيست</a:t>
            </a: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 </a:t>
            </a:r>
            <a:r>
              <a:rPr lang="fa-IR" altLang="en-US" sz="2400" b="1" dirty="0" err="1" smtClean="0">
                <a:latin typeface="Calibri" pitchFamily="34" charset="0"/>
                <a:cs typeface="B Nazanin" pitchFamily="2" charset="-78"/>
              </a:rPr>
              <a:t>بالينی</a:t>
            </a:r>
            <a:r>
              <a:rPr lang="fa-IR" altLang="en-US" sz="2400" b="1" dirty="0">
                <a:latin typeface="Calibri" pitchFamily="34" charset="0"/>
                <a:cs typeface="B Nazanin" pitchFamily="2" charset="-78"/>
              </a:rPr>
              <a:t/>
            </a:r>
            <a:br>
              <a:rPr lang="fa-IR" altLang="en-US" sz="2400" b="1" dirty="0">
                <a:latin typeface="Calibri" pitchFamily="34" charset="0"/>
                <a:cs typeface="B Nazanin" pitchFamily="2" charset="-78"/>
              </a:rPr>
            </a:br>
            <a:r>
              <a:rPr lang="fa-IR" altLang="en-US" sz="2400" b="1" dirty="0" err="1" smtClean="0">
                <a:latin typeface="Calibri" pitchFamily="34" charset="0"/>
                <a:cs typeface="B Nazanin" pitchFamily="2" charset="-78"/>
              </a:rPr>
              <a:t>رئيس</a:t>
            </a: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 مرکز توسعه و هماهنگی اطلاعات و انتشارات علمی</a:t>
            </a:r>
            <a:br>
              <a:rPr lang="fa-IR" altLang="en-US" sz="2400" b="1" dirty="0" smtClean="0">
                <a:latin typeface="Calibri" pitchFamily="34" charset="0"/>
                <a:cs typeface="B Nazanin" pitchFamily="2" charset="-78"/>
              </a:rPr>
            </a:b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معاونت </a:t>
            </a:r>
            <a:r>
              <a:rPr lang="fa-IR" altLang="en-US" sz="2400" b="1" dirty="0" err="1" smtClean="0">
                <a:latin typeface="Calibri" pitchFamily="34" charset="0"/>
                <a:cs typeface="B Nazanin" pitchFamily="2" charset="-78"/>
              </a:rPr>
              <a:t>تحقيقات</a:t>
            </a:r>
            <a:r>
              <a:rPr lang="fa-IR" altLang="en-US" sz="2400" b="1" dirty="0" smtClean="0">
                <a:latin typeface="Calibri" pitchFamily="34" charset="0"/>
                <a:cs typeface="B Nazanin" pitchFamily="2" charset="-78"/>
              </a:rPr>
              <a:t> و فناوری وزارت بهداشت، درمان و آموزش پزشکی</a:t>
            </a:r>
            <a:endParaRPr lang="en-US" altLang="en-US" sz="2400" b="1" dirty="0" smtClean="0">
              <a:latin typeface="Calibri" pitchFamily="34" charset="0"/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>
          <a:xfrm>
            <a:off x="457200" y="671513"/>
            <a:ext cx="8229600" cy="1371600"/>
          </a:xfrm>
        </p:spPr>
        <p:txBody>
          <a:bodyPr/>
          <a:lstStyle/>
          <a:p>
            <a:pPr algn="ctr" rtl="1" eaLnBrk="1" hangingPunct="1"/>
            <a:r>
              <a:rPr lang="fa-IR" altLang="en-US" b="1" smtClean="0">
                <a:solidFill>
                  <a:srgbClr val="FF0000"/>
                </a:solidFill>
                <a:cs typeface="B Mitra" pitchFamily="2" charset="-78"/>
              </a:rPr>
              <a:t>انواع</a:t>
            </a:r>
            <a:r>
              <a:rPr lang="fa-IR" altLang="en-US" b="1" smtClean="0">
                <a:cs typeface="B Mitra" pitchFamily="2" charset="-78"/>
              </a:rPr>
              <a:t> منابع اطلاعاتی در </a:t>
            </a:r>
            <a:r>
              <a:rPr lang="fa-IR" altLang="en-US" b="1" smtClean="0">
                <a:solidFill>
                  <a:srgbClr val="FF0000"/>
                </a:solidFill>
                <a:cs typeface="B Mitra" pitchFamily="2" charset="-78"/>
              </a:rPr>
              <a:t>پزشکی بالينی</a:t>
            </a:r>
            <a:endParaRPr lang="fa-IR" altLang="en-US" b="1" smtClean="0">
              <a:solidFill>
                <a:srgbClr val="FF0000"/>
              </a:solidFill>
            </a:endParaRPr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642938" y="2547938"/>
            <a:ext cx="7958137" cy="3881437"/>
          </a:xfrm>
        </p:spPr>
        <p:txBody>
          <a:bodyPr/>
          <a:lstStyle/>
          <a:p>
            <a:pPr eaLnBrk="1" hangingPunct="1"/>
            <a:r>
              <a:rPr lang="en-US" altLang="en-US" sz="3600" smtClean="0">
                <a:solidFill>
                  <a:srgbClr val="FF0000"/>
                </a:solidFill>
              </a:rPr>
              <a:t>Primary</a:t>
            </a:r>
            <a:r>
              <a:rPr lang="en-US" altLang="en-US" sz="3600" smtClean="0"/>
              <a:t> resources</a:t>
            </a:r>
          </a:p>
          <a:p>
            <a:pPr eaLnBrk="1" hangingPunct="1"/>
            <a:r>
              <a:rPr lang="en-US" altLang="en-US" sz="3600" smtClean="0">
                <a:solidFill>
                  <a:srgbClr val="FF0000"/>
                </a:solidFill>
              </a:rPr>
              <a:t>Secondary</a:t>
            </a:r>
            <a:r>
              <a:rPr lang="en-US" altLang="en-US" sz="3600" smtClean="0"/>
              <a:t> resources</a:t>
            </a:r>
          </a:p>
          <a:p>
            <a:pPr eaLnBrk="1" hangingPunct="1"/>
            <a:r>
              <a:rPr lang="en-US" altLang="en-US" sz="3600" smtClean="0">
                <a:solidFill>
                  <a:srgbClr val="FF0000"/>
                </a:solidFill>
              </a:rPr>
              <a:t>Tertiary</a:t>
            </a:r>
            <a:r>
              <a:rPr lang="en-US" altLang="en-US" sz="3600" smtClean="0"/>
              <a:t> resources</a:t>
            </a:r>
            <a:endParaRPr lang="fa-IR" altLang="en-US" sz="36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00213"/>
            <a:ext cx="8640763" cy="475297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Tahoma" pitchFamily="34" charset="0"/>
                <a:cs typeface="Mitra" pitchFamily="2" charset="-78"/>
              </a:rPr>
              <a:t>There are 2 Types of Clinical Questions:</a:t>
            </a:r>
          </a:p>
          <a:p>
            <a:pPr eaLnBrk="1" hangingPunct="1"/>
            <a:endParaRPr lang="en-US" altLang="en-US" sz="2800" dirty="0" smtClean="0">
              <a:solidFill>
                <a:srgbClr val="FF0000"/>
              </a:solidFill>
              <a:latin typeface="Tahoma" pitchFamily="34" charset="0"/>
              <a:cs typeface="Mitra" pitchFamily="2" charset="-78"/>
            </a:endParaRPr>
          </a:p>
          <a:p>
            <a:pPr eaLnBrk="1" hangingPunct="1"/>
            <a:r>
              <a:rPr lang="en-US" altLang="en-US" sz="2800" dirty="0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Background</a:t>
            </a:r>
            <a:r>
              <a:rPr lang="en-US" altLang="en-US" sz="2800" dirty="0" smtClean="0">
                <a:latin typeface="Tahoma" pitchFamily="34" charset="0"/>
                <a:cs typeface="Mitra" pitchFamily="2" charset="-78"/>
              </a:rPr>
              <a:t> Questions</a:t>
            </a:r>
          </a:p>
          <a:p>
            <a:pPr eaLnBrk="1" hangingPunct="1"/>
            <a:r>
              <a:rPr lang="en-US" altLang="en-US" sz="2800" dirty="0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Foreground</a:t>
            </a:r>
            <a:r>
              <a:rPr lang="en-US" altLang="en-US" sz="2800" dirty="0" smtClean="0">
                <a:latin typeface="Tahoma" pitchFamily="34" charset="0"/>
                <a:cs typeface="Mitra" pitchFamily="2" charset="-78"/>
              </a:rPr>
              <a:t> Questions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1371600"/>
          </a:xfrm>
          <a:noFill/>
        </p:spPr>
        <p:txBody>
          <a:bodyPr/>
          <a:lstStyle/>
          <a:p>
            <a:pPr algn="ctr" eaLnBrk="1" hangingPunct="1"/>
            <a:r>
              <a:rPr lang="en-US" altLang="en-US" b="1" dirty="0" smtClean="0">
                <a:solidFill>
                  <a:srgbClr val="FF0000"/>
                </a:solidFill>
              </a:rPr>
              <a:t>Clinical</a:t>
            </a:r>
            <a:r>
              <a:rPr lang="en-US" altLang="en-US" b="1" dirty="0" smtClean="0"/>
              <a:t> Questions</a:t>
            </a:r>
          </a:p>
        </p:txBody>
      </p:sp>
    </p:spTree>
    <p:extLst>
      <p:ext uri="{BB962C8B-B14F-4D97-AF65-F5344CB8AC3E}">
        <p14:creationId xmlns:p14="http://schemas.microsoft.com/office/powerpoint/2010/main" val="19642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b="1" smtClean="0">
                <a:solidFill>
                  <a:srgbClr val="FF0000"/>
                </a:solidFill>
              </a:rPr>
              <a:t>Primary</a:t>
            </a:r>
            <a:r>
              <a:rPr lang="en-US" altLang="en-US" b="1" smtClean="0"/>
              <a:t> Resources</a:t>
            </a:r>
            <a:r>
              <a:rPr lang="fa-IR" altLang="en-US" b="1" smtClean="0"/>
              <a:t/>
            </a:r>
            <a:br>
              <a:rPr lang="fa-IR" altLang="en-US" b="1" smtClean="0"/>
            </a:br>
            <a:r>
              <a:rPr lang="fa-IR" altLang="en-US" b="1" smtClean="0">
                <a:cs typeface="B Mitra" pitchFamily="2" charset="-78"/>
              </a:rPr>
              <a:t>منابع اطلاعاتی </a:t>
            </a:r>
            <a:r>
              <a:rPr lang="fa-IR" altLang="en-US" b="1" smtClean="0">
                <a:solidFill>
                  <a:srgbClr val="FF0000"/>
                </a:solidFill>
                <a:cs typeface="B Mitra" pitchFamily="2" charset="-78"/>
              </a:rPr>
              <a:t>اوليه</a:t>
            </a:r>
            <a:endParaRPr lang="en-US" altLang="en-US" b="1" smtClean="0">
              <a:solidFill>
                <a:srgbClr val="FF0000"/>
              </a:solidFill>
              <a:cs typeface="B Mitra" pitchFamily="2" charset="-78"/>
            </a:endParaRPr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>
          <a:xfrm>
            <a:off x="571500" y="2211388"/>
            <a:ext cx="7958138" cy="3881437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A primary source is </a:t>
            </a:r>
            <a:r>
              <a:rPr lang="en-US" altLang="en-US" sz="2800" smtClean="0">
                <a:solidFill>
                  <a:srgbClr val="FF0000"/>
                </a:solidFill>
              </a:rPr>
              <a:t>firsthand </a:t>
            </a:r>
            <a:r>
              <a:rPr lang="en-US" altLang="en-US" sz="2800" smtClean="0"/>
              <a:t>original research or direct evidence concerning a </a:t>
            </a:r>
            <a:r>
              <a:rPr lang="en-US" altLang="en-US" sz="2800" smtClean="0">
                <a:solidFill>
                  <a:srgbClr val="FF0000"/>
                </a:solidFill>
              </a:rPr>
              <a:t>topic under investigation not interpreted.</a:t>
            </a:r>
          </a:p>
          <a:p>
            <a:pPr eaLnBrk="1" hangingPunct="1"/>
            <a:r>
              <a:rPr lang="en-US" altLang="en-US" sz="2800" smtClean="0"/>
              <a:t>Primary resources are generally </a:t>
            </a:r>
            <a:r>
              <a:rPr lang="en-US" altLang="en-US" sz="2800" smtClean="0">
                <a:solidFill>
                  <a:srgbClr val="FF0000"/>
                </a:solidFill>
              </a:rPr>
              <a:t>original articles </a:t>
            </a:r>
            <a:r>
              <a:rPr lang="en-US" altLang="en-US" sz="2800" smtClean="0"/>
              <a:t>that appear in peer-reviewed journals and are found primarily by searching Medline. </a:t>
            </a:r>
          </a:p>
          <a:p>
            <a:pPr eaLnBrk="1" hangingPunct="1"/>
            <a:r>
              <a:rPr lang="en-US" altLang="en-US" sz="2800" smtClean="0"/>
              <a:t>Require </a:t>
            </a:r>
            <a:r>
              <a:rPr lang="en-US" altLang="en-US" sz="2800" smtClean="0">
                <a:solidFill>
                  <a:srgbClr val="FF0000"/>
                </a:solidFill>
              </a:rPr>
              <a:t>more work </a:t>
            </a:r>
            <a:r>
              <a:rPr lang="en-US" altLang="en-US" sz="2800" smtClean="0"/>
              <a:t>to validate.</a:t>
            </a:r>
          </a:p>
          <a:p>
            <a:pPr eaLnBrk="1" hangingPunct="1"/>
            <a:r>
              <a:rPr lang="en-US" altLang="en-US" sz="2800" smtClean="0"/>
              <a:t>Samples are </a:t>
            </a:r>
            <a:r>
              <a:rPr lang="en-US" altLang="en-US" sz="2800" smtClean="0">
                <a:solidFill>
                  <a:srgbClr val="FF0000"/>
                </a:solidFill>
              </a:rPr>
              <a:t>Medline, Embase, ISI Web of Science, Scopus, …</a:t>
            </a:r>
          </a:p>
          <a:p>
            <a:pPr eaLnBrk="1" hangingPunct="1"/>
            <a:endParaRPr lang="en-US" altLang="en-US" sz="28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b="1" smtClean="0">
                <a:solidFill>
                  <a:srgbClr val="FF0000"/>
                </a:solidFill>
              </a:rPr>
              <a:t>Secondary</a:t>
            </a:r>
            <a:r>
              <a:rPr lang="en-US" altLang="en-US" b="1" smtClean="0"/>
              <a:t> Resources</a:t>
            </a:r>
            <a:br>
              <a:rPr lang="en-US" altLang="en-US" b="1" smtClean="0"/>
            </a:br>
            <a:r>
              <a:rPr lang="fa-IR" altLang="en-US" b="1" smtClean="0">
                <a:cs typeface="B Mitra" pitchFamily="2" charset="-78"/>
              </a:rPr>
              <a:t>منابع اطلاعاتی </a:t>
            </a:r>
            <a:r>
              <a:rPr lang="fa-IR" altLang="en-US" b="1" smtClean="0">
                <a:solidFill>
                  <a:srgbClr val="FF0000"/>
                </a:solidFill>
                <a:cs typeface="B Mitra" pitchFamily="2" charset="-78"/>
              </a:rPr>
              <a:t>ثانويه</a:t>
            </a:r>
            <a:endParaRPr lang="fa-IR" altLang="en-US" b="1" smtClean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>
          <a:xfrm>
            <a:off x="684213" y="2211388"/>
            <a:ext cx="7958137" cy="3881437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Secondary sources </a:t>
            </a:r>
            <a:r>
              <a:rPr lang="en-US" altLang="en-US" sz="2800" smtClean="0">
                <a:solidFill>
                  <a:srgbClr val="FF0000"/>
                </a:solidFill>
              </a:rPr>
              <a:t>describe or analyze the primary sources</a:t>
            </a:r>
            <a:r>
              <a:rPr lang="en-US" altLang="en-US" sz="2800" smtClean="0"/>
              <a:t>, are summaries and analyses of the </a:t>
            </a:r>
            <a:r>
              <a:rPr lang="en-US" altLang="en-US" sz="2800" smtClean="0">
                <a:solidFill>
                  <a:srgbClr val="FF0000"/>
                </a:solidFill>
              </a:rPr>
              <a:t>evidence derived </a:t>
            </a:r>
            <a:r>
              <a:rPr lang="en-US" altLang="en-US" sz="2800" smtClean="0"/>
              <a:t>from and </a:t>
            </a:r>
            <a:r>
              <a:rPr lang="en-US" altLang="en-US" sz="2800" smtClean="0">
                <a:solidFill>
                  <a:srgbClr val="FF0000"/>
                </a:solidFill>
              </a:rPr>
              <a:t>based on primary sources.</a:t>
            </a:r>
          </a:p>
          <a:p>
            <a:pPr eaLnBrk="1" hangingPunct="1"/>
            <a:r>
              <a:rPr lang="en-US" altLang="en-US" sz="2800" smtClean="0"/>
              <a:t>A secondary source is a work that </a:t>
            </a:r>
            <a:r>
              <a:rPr lang="en-US" altLang="en-US" sz="2800" smtClean="0">
                <a:solidFill>
                  <a:srgbClr val="FF0000"/>
                </a:solidFill>
              </a:rPr>
              <a:t>appraises, interprets or analyzes.</a:t>
            </a:r>
          </a:p>
          <a:p>
            <a:pPr marL="342900" lvl="1" indent="-342900" eaLnBrk="1" hangingPunct="1">
              <a:buSzTx/>
              <a:buFont typeface="Wingdings" pitchFamily="2" charset="2"/>
              <a:buChar char="w"/>
            </a:pPr>
            <a:r>
              <a:rPr lang="en-US" altLang="en-US" smtClean="0"/>
              <a:t>Already </a:t>
            </a:r>
            <a:r>
              <a:rPr lang="en-US" altLang="en-US" smtClean="0">
                <a:solidFill>
                  <a:srgbClr val="FF0000"/>
                </a:solidFill>
              </a:rPr>
              <a:t>reviewed, less work to validate</a:t>
            </a:r>
            <a:r>
              <a:rPr lang="en-US" altLang="en-US" smtClean="0"/>
              <a:t>.</a:t>
            </a:r>
            <a:endParaRPr lang="en-US" altLang="en-US" smtClean="0">
              <a:solidFill>
                <a:srgbClr val="FF0000"/>
              </a:solidFill>
            </a:endParaRPr>
          </a:p>
          <a:p>
            <a:pPr eaLnBrk="1" hangingPunct="1"/>
            <a:r>
              <a:rPr lang="en-US" altLang="en-US" sz="2800" smtClean="0"/>
              <a:t>Samples are </a:t>
            </a:r>
            <a:r>
              <a:rPr lang="en-US" altLang="en-US" sz="2800" smtClean="0">
                <a:solidFill>
                  <a:srgbClr val="FF0000"/>
                </a:solidFill>
              </a:rPr>
              <a:t>Clinical Evidence, ACP Journal Club, and Cochrane Library, EBMR</a:t>
            </a:r>
            <a:r>
              <a:rPr lang="en-US" altLang="en-US" sz="28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>
          <a:xfrm>
            <a:off x="395288" y="544513"/>
            <a:ext cx="8229600" cy="1371600"/>
          </a:xfrm>
        </p:spPr>
        <p:txBody>
          <a:bodyPr/>
          <a:lstStyle/>
          <a:p>
            <a:pPr algn="ctr" eaLnBrk="1" hangingPunct="1"/>
            <a:r>
              <a:rPr lang="en-US" altLang="en-US" b="1" smtClean="0">
                <a:solidFill>
                  <a:srgbClr val="FF0000"/>
                </a:solidFill>
              </a:rPr>
              <a:t>Tertiary</a:t>
            </a:r>
            <a:r>
              <a:rPr lang="en-US" altLang="en-US" b="1" smtClean="0"/>
              <a:t> Resources</a:t>
            </a:r>
            <a:r>
              <a:rPr lang="fa-IR" altLang="en-US" b="1" smtClean="0"/>
              <a:t/>
            </a:r>
            <a:br>
              <a:rPr lang="fa-IR" altLang="en-US" b="1" smtClean="0"/>
            </a:br>
            <a:r>
              <a:rPr lang="fa-IR" altLang="en-US" b="1" smtClean="0">
                <a:cs typeface="B Mitra" pitchFamily="2" charset="-78"/>
              </a:rPr>
              <a:t>منابع اطلاعاتی </a:t>
            </a:r>
            <a:r>
              <a:rPr lang="fa-IR" altLang="en-US" b="1" smtClean="0">
                <a:solidFill>
                  <a:srgbClr val="FF0000"/>
                </a:solidFill>
                <a:cs typeface="B Mitra" pitchFamily="2" charset="-78"/>
              </a:rPr>
              <a:t>ثالثيه</a:t>
            </a:r>
            <a:endParaRPr lang="fa-IR" altLang="en-US" b="1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>
          <a:xfrm>
            <a:off x="611188" y="2427288"/>
            <a:ext cx="7958137" cy="3881437"/>
          </a:xfrm>
        </p:spPr>
        <p:txBody>
          <a:bodyPr/>
          <a:lstStyle/>
          <a:p>
            <a:pPr eaLnBrk="1" hangingPunct="1"/>
            <a:r>
              <a:rPr lang="en-US" altLang="en-US" sz="2800" smtClean="0"/>
              <a:t>Tertiary resources </a:t>
            </a:r>
            <a:r>
              <a:rPr lang="en-US" altLang="en-US" sz="2800" smtClean="0">
                <a:solidFill>
                  <a:srgbClr val="FF0000"/>
                </a:solidFill>
              </a:rPr>
              <a:t>list,</a:t>
            </a:r>
            <a:r>
              <a:rPr lang="en-US" altLang="en-US" sz="2800" smtClean="0"/>
              <a:t> </a:t>
            </a:r>
            <a:r>
              <a:rPr lang="en-US" altLang="en-US" sz="2800" smtClean="0">
                <a:solidFill>
                  <a:srgbClr val="FF0000"/>
                </a:solidFill>
              </a:rPr>
              <a:t>compile, digest or index primary or secondary sources.</a:t>
            </a:r>
          </a:p>
          <a:p>
            <a:pPr eaLnBrk="1" hangingPunct="1"/>
            <a:endParaRPr lang="fa-IR" altLang="en-US" sz="2800" smtClean="0"/>
          </a:p>
          <a:p>
            <a:pPr eaLnBrk="1" hangingPunct="1"/>
            <a:r>
              <a:rPr lang="en-US" altLang="en-US" sz="2800" smtClean="0"/>
              <a:t>Examples of tertiary resources include </a:t>
            </a:r>
            <a:r>
              <a:rPr lang="en-US" altLang="en-US" sz="2800" smtClean="0">
                <a:solidFill>
                  <a:srgbClr val="FF0000"/>
                </a:solidFill>
              </a:rPr>
              <a:t>UpToDate, DynaMed, TripDatabase.</a:t>
            </a:r>
            <a:endParaRPr lang="fa-IR" altLang="en-US" sz="280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229600" cy="1371600"/>
          </a:xfrm>
        </p:spPr>
        <p:txBody>
          <a:bodyPr/>
          <a:lstStyle/>
          <a:p>
            <a:pPr algn="ctr" eaLnBrk="1" hangingPunct="1"/>
            <a:r>
              <a:rPr lang="en-US" altLang="en-US" b="1" smtClean="0">
                <a:solidFill>
                  <a:srgbClr val="FF0000"/>
                </a:solidFill>
              </a:rPr>
              <a:t>UpToDate </a:t>
            </a:r>
            <a:r>
              <a:rPr lang="en-US" altLang="en-US" b="1" smtClean="0"/>
              <a:t>Level of Evidence</a:t>
            </a:r>
            <a:endParaRPr lang="fa-IR" altLang="en-US" b="1" smtClean="0"/>
          </a:p>
        </p:txBody>
      </p:sp>
      <p:sp>
        <p:nvSpPr>
          <p:cNvPr id="35843" name="Content Placeholder 2"/>
          <p:cNvSpPr>
            <a:spLocks noGrp="1"/>
          </p:cNvSpPr>
          <p:nvPr>
            <p:ph idx="1"/>
          </p:nvPr>
        </p:nvSpPr>
        <p:spPr>
          <a:xfrm>
            <a:off x="395288" y="1849438"/>
            <a:ext cx="8280400" cy="4535487"/>
          </a:xfrm>
        </p:spPr>
        <p:txBody>
          <a:bodyPr/>
          <a:lstStyle/>
          <a:p>
            <a:r>
              <a:rPr lang="en-US" altLang="en-US" smtClean="0"/>
              <a:t>There are two levels of recommendation strength (</a:t>
            </a:r>
            <a:r>
              <a:rPr lang="en-US" altLang="en-US" b="1" smtClean="0">
                <a:solidFill>
                  <a:srgbClr val="FF0000"/>
                </a:solidFill>
              </a:rPr>
              <a:t>1</a:t>
            </a:r>
            <a:r>
              <a:rPr lang="en-US" altLang="en-US" smtClean="0"/>
              <a:t> or </a:t>
            </a:r>
            <a:r>
              <a:rPr lang="en-US" altLang="en-US" b="1" smtClean="0">
                <a:solidFill>
                  <a:srgbClr val="FF0000"/>
                </a:solidFill>
              </a:rPr>
              <a:t>2</a:t>
            </a:r>
            <a:r>
              <a:rPr lang="en-US" altLang="en-US" smtClean="0"/>
              <a:t>) </a:t>
            </a:r>
          </a:p>
          <a:p>
            <a:pPr lvl="1"/>
            <a:r>
              <a:rPr lang="en-US" altLang="en-US" smtClean="0"/>
              <a:t>Strong</a:t>
            </a:r>
          </a:p>
          <a:p>
            <a:pPr lvl="1"/>
            <a:r>
              <a:rPr lang="en-US" altLang="en-US" smtClean="0"/>
              <a:t>Weak</a:t>
            </a:r>
          </a:p>
          <a:p>
            <a:r>
              <a:rPr lang="en-US" altLang="en-US" smtClean="0"/>
              <a:t>There are three levels of quality of evidence (</a:t>
            </a:r>
            <a:r>
              <a:rPr lang="en-US" altLang="en-US" b="1" smtClean="0">
                <a:solidFill>
                  <a:srgbClr val="FF0000"/>
                </a:solidFill>
              </a:rPr>
              <a:t>A</a:t>
            </a:r>
            <a:r>
              <a:rPr lang="en-US" altLang="en-US" smtClean="0"/>
              <a:t>,</a:t>
            </a:r>
            <a:r>
              <a:rPr lang="en-US" altLang="en-US" b="1" smtClean="0">
                <a:solidFill>
                  <a:srgbClr val="FF0000"/>
                </a:solidFill>
              </a:rPr>
              <a:t>B</a:t>
            </a:r>
            <a:r>
              <a:rPr lang="en-US" altLang="en-US" smtClean="0"/>
              <a:t>,</a:t>
            </a:r>
            <a:r>
              <a:rPr lang="en-US" altLang="en-US" b="1" smtClean="0">
                <a:solidFill>
                  <a:srgbClr val="FF0000"/>
                </a:solidFill>
              </a:rPr>
              <a:t>C</a:t>
            </a:r>
            <a:r>
              <a:rPr lang="en-US" altLang="en-US" smtClean="0"/>
              <a:t>) </a:t>
            </a:r>
          </a:p>
          <a:p>
            <a:pPr lvl="1"/>
            <a:r>
              <a:rPr lang="en-US" altLang="en-US" smtClean="0"/>
              <a:t>High</a:t>
            </a:r>
          </a:p>
          <a:p>
            <a:pPr lvl="1"/>
            <a:r>
              <a:rPr lang="en-US" altLang="en-US" smtClean="0"/>
              <a:t>Moderate</a:t>
            </a:r>
          </a:p>
          <a:p>
            <a:pPr lvl="1"/>
            <a:r>
              <a:rPr lang="en-US" altLang="en-US" smtClean="0"/>
              <a:t>Low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en-US" b="1" smtClean="0">
                <a:solidFill>
                  <a:srgbClr val="FF0000"/>
                </a:solidFill>
              </a:rPr>
              <a:t>UpToDate </a:t>
            </a:r>
            <a:r>
              <a:rPr lang="en-US" altLang="en-US" b="1" smtClean="0"/>
              <a:t>Level of Evidence</a:t>
            </a:r>
            <a:endParaRPr lang="en-US" altLang="en-US" smtClean="0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1. </a:t>
            </a:r>
            <a:r>
              <a:rPr lang="en-US" altLang="en-US" smtClean="0">
                <a:solidFill>
                  <a:srgbClr val="FF0000"/>
                </a:solidFill>
              </a:rPr>
              <a:t>Strong</a:t>
            </a:r>
            <a:r>
              <a:rPr lang="en-US" altLang="en-US" smtClean="0"/>
              <a:t> recommendation: Benefits clearly outweigh the risks and burdens (or vice versa) for most, if not all, patients</a:t>
            </a:r>
          </a:p>
          <a:p>
            <a:endParaRPr lang="en-US" altLang="en-US" smtClean="0"/>
          </a:p>
          <a:p>
            <a:r>
              <a:rPr lang="en-US" altLang="en-US" smtClean="0"/>
              <a:t>2. </a:t>
            </a:r>
            <a:r>
              <a:rPr lang="en-US" altLang="en-US" smtClean="0">
                <a:solidFill>
                  <a:srgbClr val="FF0000"/>
                </a:solidFill>
              </a:rPr>
              <a:t>Weak</a:t>
            </a:r>
            <a:r>
              <a:rPr lang="en-US" altLang="en-US" smtClean="0"/>
              <a:t> recommendation: Benefits and risks closely balanced and/or uncertain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/>
          </p:cNvSpPr>
          <p:nvPr>
            <p:ph type="title"/>
          </p:nvPr>
        </p:nvSpPr>
        <p:spPr>
          <a:xfrm>
            <a:off x="457200" y="617538"/>
            <a:ext cx="8229600" cy="1371600"/>
          </a:xfrm>
        </p:spPr>
        <p:txBody>
          <a:bodyPr/>
          <a:lstStyle/>
          <a:p>
            <a:pPr algn="ctr"/>
            <a:r>
              <a:rPr lang="en-US" altLang="en-US" b="1" smtClean="0"/>
              <a:t>Clinical Key</a:t>
            </a:r>
            <a:br>
              <a:rPr lang="en-US" altLang="en-US" b="1" smtClean="0"/>
            </a:br>
            <a:r>
              <a:rPr lang="en-US" altLang="en-US" smtClean="0">
                <a:solidFill>
                  <a:srgbClr val="FF0000"/>
                </a:solidFill>
              </a:rPr>
              <a:t>www.clinicalkey.com</a:t>
            </a:r>
          </a:p>
        </p:txBody>
      </p:sp>
      <p:pic>
        <p:nvPicPr>
          <p:cNvPr id="37891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5338" y="2349500"/>
            <a:ext cx="7553325" cy="37417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>
          <a:xfrm>
            <a:off x="323850" y="357188"/>
            <a:ext cx="8569325" cy="1371600"/>
          </a:xfrm>
        </p:spPr>
        <p:txBody>
          <a:bodyPr/>
          <a:lstStyle/>
          <a:p>
            <a:pPr algn="ctr" rtl="1"/>
            <a:r>
              <a:rPr lang="fa-IR" altLang="en-US" sz="4000" b="1" smtClean="0">
                <a:cs typeface="Mitra" pitchFamily="2" charset="-78"/>
              </a:rPr>
              <a:t>دسترسي به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مجموعه کتاب</a:t>
            </a:r>
            <a:r>
              <a:rPr lang="fa-IR" altLang="en-US" sz="4000" b="1" smtClean="0">
                <a:cs typeface="Mitra" pitchFamily="2" charset="-78"/>
              </a:rPr>
              <a:t>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مقاله</a:t>
            </a:r>
            <a:r>
              <a:rPr lang="fa-IR" altLang="en-US" sz="4000" b="1" smtClean="0">
                <a:cs typeface="Mitra" pitchFamily="2" charset="-78"/>
              </a:rPr>
              <a:t>، فيلم آموزشی،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گايدلاين، مدلاين </a:t>
            </a:r>
            <a:r>
              <a:rPr lang="fa-IR" altLang="en-US" sz="4000" b="1" smtClean="0">
                <a:cs typeface="Mitra" pitchFamily="2" charset="-78"/>
              </a:rPr>
              <a:t>و .. </a:t>
            </a:r>
            <a:r>
              <a:rPr lang="en-US" altLang="en-US" sz="4000" b="1" smtClean="0">
                <a:solidFill>
                  <a:srgbClr val="FF0000"/>
                </a:solidFill>
                <a:cs typeface="Mitra" pitchFamily="2" charset="-78"/>
              </a:rPr>
              <a:t>Clinical Key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57188" y="1860550"/>
            <a:ext cx="8329612" cy="4376738"/>
          </a:xfrm>
        </p:spPr>
        <p:txBody>
          <a:bodyPr/>
          <a:lstStyle/>
          <a:p>
            <a:pPr algn="just" rtl="1">
              <a:defRPr/>
            </a:pPr>
            <a:r>
              <a:rPr lang="fa-IR" altLang="en-US" dirty="0" smtClean="0">
                <a:cs typeface="Mitra" pitchFamily="2" charset="-78"/>
              </a:rPr>
              <a:t>مجموعه </a:t>
            </a:r>
            <a:r>
              <a:rPr lang="en-US" altLang="en-US" dirty="0" smtClean="0">
                <a:solidFill>
                  <a:srgbClr val="FF0000"/>
                </a:solidFill>
                <a:latin typeface="Calibri" panose="020F0502020204030204" pitchFamily="34" charset="0"/>
                <a:cs typeface="Mitra" pitchFamily="2" charset="-78"/>
              </a:rPr>
              <a:t>Clinical Key</a:t>
            </a:r>
            <a:r>
              <a:rPr lang="fa-IR" altLang="en-US" dirty="0" smtClean="0">
                <a:solidFill>
                  <a:srgbClr val="FF0000"/>
                </a:solidFill>
                <a:latin typeface="Calibri" panose="020F0502020204030204" pitchFamily="34" charset="0"/>
                <a:cs typeface="Mitra" pitchFamily="2" charset="-78"/>
              </a:rPr>
              <a:t> </a:t>
            </a:r>
            <a:r>
              <a:rPr lang="fa-IR" altLang="en-US" dirty="0" smtClean="0">
                <a:cs typeface="Mitra" pitchFamily="2" charset="-78"/>
              </a:rPr>
              <a:t>از بخش </a:t>
            </a:r>
            <a:r>
              <a:rPr lang="en-US" altLang="en-US" dirty="0">
                <a:solidFill>
                  <a:srgbClr val="FF0000"/>
                </a:solidFill>
                <a:latin typeface="Calibri" panose="020F0502020204030204" pitchFamily="34" charset="0"/>
                <a:cs typeface="Mitra" pitchFamily="2" charset="-78"/>
              </a:rPr>
              <a:t>Health</a:t>
            </a:r>
            <a:r>
              <a:rPr lang="fa-IR" altLang="en-US" dirty="0" smtClean="0">
                <a:cs typeface="Mitra" pitchFamily="2" charset="-78"/>
              </a:rPr>
              <a:t> ناشر </a:t>
            </a:r>
            <a:r>
              <a:rPr lang="en-US" altLang="en-US" dirty="0">
                <a:solidFill>
                  <a:srgbClr val="FF0000"/>
                </a:solidFill>
                <a:latin typeface="Calibri" panose="020F0502020204030204" pitchFamily="34" charset="0"/>
                <a:cs typeface="Mitra" pitchFamily="2" charset="-78"/>
              </a:rPr>
              <a:t>Elsevier</a:t>
            </a:r>
            <a:r>
              <a:rPr lang="fa-IR" altLang="en-US" dirty="0" smtClean="0">
                <a:cs typeface="Mitra" pitchFamily="2" charset="-78"/>
              </a:rPr>
              <a:t> است که </a:t>
            </a:r>
            <a:r>
              <a:rPr lang="fa-IR" altLang="en-US" dirty="0" err="1" smtClean="0">
                <a:cs typeface="Mitra" pitchFamily="2" charset="-78"/>
              </a:rPr>
              <a:t>يک</a:t>
            </a:r>
            <a:r>
              <a:rPr lang="fa-IR" altLang="en-US" dirty="0" smtClean="0">
                <a:cs typeface="Mitra" pitchFamily="2" charset="-78"/>
              </a:rPr>
              <a:t> منبع</a:t>
            </a:r>
            <a:r>
              <a:rPr lang="en-US" altLang="en-US" dirty="0">
                <a:solidFill>
                  <a:srgbClr val="FF0000"/>
                </a:solidFill>
                <a:latin typeface="Calibri" panose="020F0502020204030204" pitchFamily="34" charset="0"/>
                <a:cs typeface="Mitra" pitchFamily="2" charset="-78"/>
              </a:rPr>
              <a:t>Clinical</a:t>
            </a:r>
            <a:r>
              <a:rPr lang="en-US" altLang="en-US" dirty="0" smtClean="0">
                <a:cs typeface="Mitra" pitchFamily="2" charset="-78"/>
              </a:rPr>
              <a:t> </a:t>
            </a:r>
            <a:r>
              <a:rPr lang="en-US" altLang="en-US" dirty="0">
                <a:solidFill>
                  <a:srgbClr val="FF0000"/>
                </a:solidFill>
                <a:latin typeface="Calibri" panose="020F0502020204030204" pitchFamily="34" charset="0"/>
                <a:cs typeface="Mitra" pitchFamily="2" charset="-78"/>
              </a:rPr>
              <a:t>Decision</a:t>
            </a:r>
            <a:r>
              <a:rPr lang="en-US" altLang="en-US" dirty="0" smtClean="0">
                <a:cs typeface="Mitra" pitchFamily="2" charset="-78"/>
              </a:rPr>
              <a:t> </a:t>
            </a:r>
            <a:r>
              <a:rPr lang="en-US" altLang="en-US" dirty="0">
                <a:solidFill>
                  <a:srgbClr val="FF0000"/>
                </a:solidFill>
                <a:latin typeface="Calibri" panose="020F0502020204030204" pitchFamily="34" charset="0"/>
                <a:cs typeface="Mitra" pitchFamily="2" charset="-78"/>
              </a:rPr>
              <a:t>Making</a:t>
            </a:r>
            <a:r>
              <a:rPr lang="en-US" altLang="en-US" dirty="0" smtClean="0">
                <a:cs typeface="Mitra" pitchFamily="2" charset="-78"/>
              </a:rPr>
              <a:t> </a:t>
            </a:r>
            <a:r>
              <a:rPr lang="fa-IR" altLang="en-US" dirty="0" smtClean="0">
                <a:cs typeface="Mitra" pitchFamily="2" charset="-78"/>
              </a:rPr>
              <a:t> محسوب </a:t>
            </a:r>
            <a:r>
              <a:rPr lang="fa-IR" altLang="en-US" dirty="0" err="1" smtClean="0">
                <a:cs typeface="Mitra" pitchFamily="2" charset="-78"/>
              </a:rPr>
              <a:t>می‌شود</a:t>
            </a:r>
            <a:r>
              <a:rPr lang="fa-IR" altLang="en-US" dirty="0" smtClean="0">
                <a:cs typeface="Mitra" pitchFamily="2" charset="-78"/>
              </a:rPr>
              <a:t>. </a:t>
            </a:r>
          </a:p>
          <a:p>
            <a:pPr algn="just" rtl="1">
              <a:defRPr/>
            </a:pPr>
            <a:r>
              <a:rPr lang="fa-IR" altLang="en-US" dirty="0" err="1" smtClean="0">
                <a:cs typeface="Mitra" pitchFamily="2" charset="-78"/>
              </a:rPr>
              <a:t>اين</a:t>
            </a:r>
            <a:r>
              <a:rPr lang="fa-IR" altLang="en-US" dirty="0" smtClean="0">
                <a:cs typeface="Mitra" pitchFamily="2" charset="-78"/>
              </a:rPr>
              <a:t> مجموعه شامل </a:t>
            </a:r>
            <a:r>
              <a:rPr lang="fa-IR" altLang="en-US" dirty="0" err="1" smtClean="0">
                <a:cs typeface="Mitra" pitchFamily="2" charset="-78"/>
              </a:rPr>
              <a:t>بخش‌های</a:t>
            </a:r>
            <a:r>
              <a:rPr lang="fa-IR" altLang="en-US" dirty="0" smtClean="0">
                <a:cs typeface="Mitra" pitchFamily="2" charset="-78"/>
              </a:rPr>
              <a:t> </a:t>
            </a:r>
            <a:r>
              <a:rPr lang="fa-IR" altLang="en-US" dirty="0" err="1" smtClean="0">
                <a:cs typeface="Mitra" pitchFamily="2" charset="-78"/>
              </a:rPr>
              <a:t>زير</a:t>
            </a:r>
            <a:r>
              <a:rPr lang="fa-IR" altLang="en-US" dirty="0" smtClean="0">
                <a:cs typeface="Mitra" pitchFamily="2" charset="-78"/>
              </a:rPr>
              <a:t> است:</a:t>
            </a:r>
          </a:p>
          <a:p>
            <a:pPr lvl="1" algn="just" rtl="1">
              <a:defRPr/>
            </a:pPr>
            <a:r>
              <a:rPr lang="fa-IR" altLang="en-US" dirty="0" err="1" smtClean="0">
                <a:cs typeface="Mitra" pitchFamily="2" charset="-78"/>
              </a:rPr>
              <a:t>کتاب‌های</a:t>
            </a:r>
            <a:r>
              <a:rPr lang="fa-IR" altLang="en-US" dirty="0" smtClean="0">
                <a:cs typeface="Mitra" pitchFamily="2" charset="-78"/>
              </a:rPr>
              <a:t> مرجع </a:t>
            </a:r>
            <a:r>
              <a:rPr lang="fa-IR" altLang="en-US" dirty="0" err="1" smtClean="0">
                <a:cs typeface="Mitra" pitchFamily="2" charset="-78"/>
              </a:rPr>
              <a:t>بالينی</a:t>
            </a:r>
            <a:r>
              <a:rPr lang="fa-IR" altLang="en-US" dirty="0" smtClean="0">
                <a:cs typeface="Mitra" pitchFamily="2" charset="-78"/>
              </a:rPr>
              <a:t> و پايه</a:t>
            </a:r>
          </a:p>
          <a:p>
            <a:pPr lvl="1" algn="just" rtl="1">
              <a:defRPr/>
            </a:pPr>
            <a:r>
              <a:rPr lang="fa-IR" altLang="en-US" dirty="0" smtClean="0">
                <a:cs typeface="Mitra" pitchFamily="2" charset="-78"/>
              </a:rPr>
              <a:t>مجلات</a:t>
            </a:r>
          </a:p>
          <a:p>
            <a:pPr lvl="1" algn="just" rtl="1">
              <a:defRPr/>
            </a:pPr>
            <a:r>
              <a:rPr lang="fa-IR" altLang="en-US" dirty="0" err="1" smtClean="0">
                <a:cs typeface="Mitra" pitchFamily="2" charset="-78"/>
              </a:rPr>
              <a:t>مدلاين</a:t>
            </a:r>
            <a:endParaRPr lang="en-US" altLang="en-US" dirty="0" smtClean="0">
              <a:cs typeface="Mitra" pitchFamily="2" charset="-78"/>
            </a:endParaRPr>
          </a:p>
          <a:p>
            <a:pPr lvl="1" algn="just" rtl="1">
              <a:defRPr/>
            </a:pPr>
            <a:r>
              <a:rPr lang="fa-IR" altLang="en-US" dirty="0" err="1" smtClean="0">
                <a:cs typeface="Mitra" pitchFamily="2" charset="-78"/>
              </a:rPr>
              <a:t>فيلم‌های</a:t>
            </a:r>
            <a:r>
              <a:rPr lang="fa-IR" altLang="en-US" dirty="0" smtClean="0">
                <a:cs typeface="Mitra" pitchFamily="2" charset="-78"/>
              </a:rPr>
              <a:t> آموزشی</a:t>
            </a:r>
          </a:p>
          <a:p>
            <a:pPr lvl="1" algn="just" rtl="1">
              <a:defRPr/>
            </a:pPr>
            <a:r>
              <a:rPr lang="fa-IR" altLang="en-US" dirty="0" smtClean="0">
                <a:cs typeface="Mitra" pitchFamily="2" charset="-78"/>
              </a:rPr>
              <a:t>بانک اطلاعاتی </a:t>
            </a:r>
            <a:r>
              <a:rPr lang="fa-IR" altLang="en-US" dirty="0" err="1" smtClean="0">
                <a:cs typeface="Mitra" pitchFamily="2" charset="-78"/>
              </a:rPr>
              <a:t>دارويی</a:t>
            </a:r>
            <a:endParaRPr lang="fa-IR" altLang="en-US" dirty="0" smtClean="0">
              <a:cs typeface="Mitra" pitchFamily="2" charset="-78"/>
            </a:endParaRPr>
          </a:p>
          <a:p>
            <a:pPr lvl="1" algn="just" rtl="1">
              <a:defRPr/>
            </a:pPr>
            <a:r>
              <a:rPr lang="fa-IR" altLang="en-US" dirty="0" err="1" smtClean="0">
                <a:cs typeface="Mitra" pitchFamily="2" charset="-78"/>
              </a:rPr>
              <a:t>دست‌نامه‌های</a:t>
            </a:r>
            <a:r>
              <a:rPr lang="fa-IR" altLang="en-US" dirty="0" smtClean="0">
                <a:cs typeface="Mitra" pitchFamily="2" charset="-78"/>
              </a:rPr>
              <a:t> آموزش </a:t>
            </a:r>
            <a:r>
              <a:rPr lang="fa-IR" altLang="en-US" dirty="0" err="1" smtClean="0">
                <a:cs typeface="Mitra" pitchFamily="2" charset="-78"/>
              </a:rPr>
              <a:t>بيماران</a:t>
            </a:r>
            <a:endParaRPr lang="fa-IR" altLang="en-US" dirty="0" smtClean="0">
              <a:cs typeface="Mitra" pitchFamily="2" charset="-78"/>
            </a:endParaRPr>
          </a:p>
          <a:p>
            <a:pPr lvl="1" algn="just" rtl="1">
              <a:defRPr/>
            </a:pPr>
            <a:endParaRPr lang="fa-IR" altLang="en-US" dirty="0" smtClean="0">
              <a:latin typeface="Calibri" pitchFamily="34" charset="0"/>
              <a:cs typeface="Mitra" pitchFamily="2" charset="-78"/>
            </a:endParaRPr>
          </a:p>
          <a:p>
            <a:pPr marL="0" indent="0" algn="just" rtl="1">
              <a:buFont typeface="Wingdings" pitchFamily="2" charset="2"/>
              <a:buNone/>
              <a:defRPr/>
            </a:pPr>
            <a:endParaRPr lang="en-US" altLang="en-US" dirty="0" smtClean="0">
              <a:latin typeface="Calibri" pitchFamily="34" charset="0"/>
              <a:cs typeface="Mitra" pitchFamily="2" charset="-7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323850" y="401638"/>
            <a:ext cx="8569325" cy="1371600"/>
          </a:xfrm>
        </p:spPr>
        <p:txBody>
          <a:bodyPr/>
          <a:lstStyle/>
          <a:p>
            <a:pPr algn="ctr" rtl="1"/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مجموعه کتاب</a:t>
            </a:r>
            <a:r>
              <a:rPr lang="fa-IR" altLang="en-US" sz="4000" b="1" smtClean="0">
                <a:cs typeface="Mitra" pitchFamily="2" charset="-78"/>
              </a:rPr>
              <a:t>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مقاله</a:t>
            </a:r>
            <a:r>
              <a:rPr lang="fa-IR" altLang="en-US" sz="4000" b="1" smtClean="0">
                <a:cs typeface="Mitra" pitchFamily="2" charset="-78"/>
              </a:rPr>
              <a:t>، فيلم آموزشی،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گايدلاين، مدلاين </a:t>
            </a:r>
            <a:r>
              <a:rPr lang="fa-IR" altLang="en-US" sz="4000" b="1" smtClean="0">
                <a:cs typeface="Mitra" pitchFamily="2" charset="-78"/>
              </a:rPr>
              <a:t>و .. </a:t>
            </a:r>
            <a:r>
              <a:rPr lang="en-US" altLang="en-US" sz="4000" b="1" smtClean="0">
                <a:solidFill>
                  <a:srgbClr val="FF0000"/>
                </a:solidFill>
                <a:cs typeface="Mitra" pitchFamily="2" charset="-78"/>
              </a:rPr>
              <a:t>Clinical Key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57188" y="1844675"/>
            <a:ext cx="8329612" cy="4752975"/>
          </a:xfrm>
        </p:spPr>
        <p:txBody>
          <a:bodyPr/>
          <a:lstStyle/>
          <a:p>
            <a:pPr>
              <a:defRPr/>
            </a:pPr>
            <a:r>
              <a:rPr lang="en-US" altLang="en-US" dirty="0" smtClean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+1,400 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Topic </a:t>
            </a:r>
            <a:r>
              <a:rPr lang="en-US" altLang="en-US" dirty="0" smtClean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Pages</a:t>
            </a:r>
          </a:p>
          <a:p>
            <a:pPr lvl="1">
              <a:defRPr/>
            </a:pPr>
            <a:r>
              <a:rPr lang="en-US" altLang="en-US" dirty="0" smtClean="0">
                <a:latin typeface="Calibri" pitchFamily="34" charset="0"/>
                <a:cs typeface="Mitra" pitchFamily="2" charset="-78"/>
              </a:rPr>
              <a:t>Quick 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clinical answers and summaries from Conn’s Current Therapy, 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Goldman’s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 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Cecil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 Medicine, </a:t>
            </a:r>
            <a:r>
              <a:rPr lang="en-US" altLang="en-US" dirty="0" err="1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Ferri’s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 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Clinical Advisor and First Consult</a:t>
            </a:r>
          </a:p>
          <a:p>
            <a:pPr marL="0" indent="0">
              <a:buFont typeface="Wingdings" pitchFamily="2" charset="2"/>
              <a:buNone/>
              <a:defRPr/>
            </a:pPr>
            <a:endParaRPr lang="en-US" altLang="en-US" dirty="0" smtClean="0">
              <a:latin typeface="Calibri" pitchFamily="34" charset="0"/>
              <a:cs typeface="Mitra" pitchFamily="2" charset="-78"/>
            </a:endParaRPr>
          </a:p>
          <a:p>
            <a:pPr>
              <a:defRPr/>
            </a:pPr>
            <a:r>
              <a:rPr lang="en-US" altLang="en-US" dirty="0" smtClean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+1,200 Books</a:t>
            </a:r>
          </a:p>
          <a:p>
            <a:pPr lvl="1">
              <a:defRPr/>
            </a:pPr>
            <a:r>
              <a:rPr lang="en-US" altLang="en-US" dirty="0" smtClean="0">
                <a:latin typeface="Calibri" pitchFamily="34" charset="0"/>
                <a:cs typeface="Mitra" pitchFamily="2" charset="-78"/>
              </a:rPr>
              <a:t>Elsevier’s 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world-renowned medical and surgical books, including 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Gray’s Anatomy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, Goldman’s 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Cecil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 Medicine, </a:t>
            </a:r>
            <a:r>
              <a:rPr lang="en-US" altLang="en-US" dirty="0" err="1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Braunwald’s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 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Heart Disease, 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Campbell’s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 Operative </a:t>
            </a:r>
            <a:r>
              <a:rPr lang="en-US" altLang="en-US" dirty="0" err="1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Orthopaedics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 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and </a:t>
            </a:r>
            <a:r>
              <a:rPr lang="en-US" altLang="en-US" dirty="0" smtClean="0">
                <a:latin typeface="Calibri" pitchFamily="34" charset="0"/>
                <a:cs typeface="Mitra" pitchFamily="2" charset="-78"/>
              </a:rPr>
              <a:t>more</a:t>
            </a:r>
            <a:endParaRPr lang="en-US" altLang="en-US" dirty="0">
              <a:latin typeface="Calibri" pitchFamily="34" charset="0"/>
              <a:cs typeface="Mitra" pitchFamily="2" charset="-7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>
          <a:xfrm>
            <a:off x="323850" y="573088"/>
            <a:ext cx="8569325" cy="1371600"/>
          </a:xfrm>
        </p:spPr>
        <p:txBody>
          <a:bodyPr/>
          <a:lstStyle/>
          <a:p>
            <a:pPr algn="ctr" rtl="1"/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مجموعه کتاب</a:t>
            </a:r>
            <a:r>
              <a:rPr lang="fa-IR" altLang="en-US" sz="4000" b="1" smtClean="0">
                <a:cs typeface="Mitra" pitchFamily="2" charset="-78"/>
              </a:rPr>
              <a:t>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مقاله</a:t>
            </a:r>
            <a:r>
              <a:rPr lang="fa-IR" altLang="en-US" sz="4000" b="1" smtClean="0">
                <a:cs typeface="Mitra" pitchFamily="2" charset="-78"/>
              </a:rPr>
              <a:t>، فيلم آموزشی،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گايدلاين، مدلاين </a:t>
            </a:r>
            <a:r>
              <a:rPr lang="fa-IR" altLang="en-US" sz="4000" b="1" smtClean="0">
                <a:cs typeface="Mitra" pitchFamily="2" charset="-78"/>
              </a:rPr>
              <a:t>و .. </a:t>
            </a:r>
            <a:r>
              <a:rPr lang="en-US" altLang="en-US" sz="4000" b="1" smtClean="0">
                <a:solidFill>
                  <a:srgbClr val="FF0000"/>
                </a:solidFill>
                <a:cs typeface="Mitra" pitchFamily="2" charset="-78"/>
              </a:rPr>
              <a:t>Clinical Key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57188" y="2292350"/>
            <a:ext cx="8329612" cy="4089400"/>
          </a:xfrm>
        </p:spPr>
        <p:txBody>
          <a:bodyPr/>
          <a:lstStyle/>
          <a:p>
            <a:pPr>
              <a:defRPr/>
            </a:pPr>
            <a:r>
              <a:rPr lang="en-US" altLang="en-US" dirty="0" smtClean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+600 Journals</a:t>
            </a:r>
            <a:endParaRPr lang="en-US" altLang="en-US" dirty="0">
              <a:solidFill>
                <a:srgbClr val="FF0000"/>
              </a:solidFill>
              <a:latin typeface="Calibri" pitchFamily="34" charset="0"/>
              <a:cs typeface="Mitra" pitchFamily="2" charset="-78"/>
            </a:endParaRPr>
          </a:p>
          <a:p>
            <a:pPr lvl="1">
              <a:defRPr/>
            </a:pPr>
            <a:r>
              <a:rPr lang="en-US" altLang="en-US" dirty="0">
                <a:latin typeface="Calibri" pitchFamily="34" charset="0"/>
                <a:cs typeface="Mitra" pitchFamily="2" charset="-78"/>
              </a:rPr>
              <a:t>More than 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600 top journals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 from 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Elsevier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, including The 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Lancet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 and Journal of the American College of </a:t>
            </a:r>
            <a:r>
              <a:rPr lang="en-US" altLang="en-US" dirty="0" smtClean="0">
                <a:latin typeface="Calibri" pitchFamily="34" charset="0"/>
                <a:cs typeface="Mitra" pitchFamily="2" charset="-78"/>
              </a:rPr>
              <a:t>Cardiology</a:t>
            </a:r>
          </a:p>
          <a:p>
            <a:pPr marL="457200" lvl="1" indent="0">
              <a:buFont typeface="Wingdings" pitchFamily="2" charset="2"/>
              <a:buNone/>
              <a:defRPr/>
            </a:pPr>
            <a:endParaRPr lang="en-US" altLang="en-US" dirty="0">
              <a:latin typeface="Calibri" pitchFamily="34" charset="0"/>
              <a:cs typeface="Mitra" pitchFamily="2" charset="-78"/>
            </a:endParaRPr>
          </a:p>
          <a:p>
            <a:pPr>
              <a:defRPr/>
            </a:pPr>
            <a:r>
              <a:rPr lang="en-US" altLang="en-US" dirty="0" smtClean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+17,000 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Medical and Surgical 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Videos</a:t>
            </a:r>
          </a:p>
          <a:p>
            <a:pPr lvl="1">
              <a:defRPr/>
            </a:pPr>
            <a:r>
              <a:rPr lang="en-US" altLang="en-US" dirty="0" smtClean="0">
                <a:latin typeface="Calibri" pitchFamily="34" charset="0"/>
                <a:cs typeface="Mitra" pitchFamily="2" charset="-78"/>
              </a:rPr>
              <a:t>A 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continuously updated library of searchable video content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>
          <a:xfrm>
            <a:off x="323850" y="573088"/>
            <a:ext cx="8569325" cy="1371600"/>
          </a:xfrm>
        </p:spPr>
        <p:txBody>
          <a:bodyPr/>
          <a:lstStyle/>
          <a:p>
            <a:pPr algn="ctr" rtl="1"/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مجموعه کتاب</a:t>
            </a:r>
            <a:r>
              <a:rPr lang="fa-IR" altLang="en-US" sz="4000" b="1" smtClean="0">
                <a:cs typeface="Mitra" pitchFamily="2" charset="-78"/>
              </a:rPr>
              <a:t>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مقاله</a:t>
            </a:r>
            <a:r>
              <a:rPr lang="fa-IR" altLang="en-US" sz="4000" b="1" smtClean="0">
                <a:cs typeface="Mitra" pitchFamily="2" charset="-78"/>
              </a:rPr>
              <a:t>، فيلم آموزشی،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گايدلاين، مدلاين </a:t>
            </a:r>
            <a:r>
              <a:rPr lang="fa-IR" altLang="en-US" sz="4000" b="1" smtClean="0">
                <a:cs typeface="Mitra" pitchFamily="2" charset="-78"/>
              </a:rPr>
              <a:t>و .. </a:t>
            </a:r>
            <a:r>
              <a:rPr lang="en-US" altLang="en-US" sz="4000" b="1" smtClean="0">
                <a:solidFill>
                  <a:srgbClr val="FF0000"/>
                </a:solidFill>
                <a:cs typeface="Mitra" pitchFamily="2" charset="-78"/>
              </a:rPr>
              <a:t>Clinical Key</a:t>
            </a:r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357188" y="2292350"/>
            <a:ext cx="8329612" cy="4089400"/>
          </a:xfrm>
        </p:spPr>
        <p:txBody>
          <a:bodyPr/>
          <a:lstStyle/>
          <a:p>
            <a:r>
              <a:rPr lang="en-US" altLang="en-US" smtClean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+300</a:t>
            </a:r>
            <a:r>
              <a:rPr lang="en-US" altLang="en-US" smtClean="0">
                <a:latin typeface="Calibri" pitchFamily="34" charset="0"/>
                <a:cs typeface="Mitra" pitchFamily="2" charset="-78"/>
              </a:rPr>
              <a:t> </a:t>
            </a:r>
            <a:r>
              <a:rPr lang="en-US" altLang="en-US" smtClean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Procedures Consult Videos</a:t>
            </a:r>
            <a:r>
              <a:rPr lang="en-US" altLang="en-US" smtClean="0">
                <a:latin typeface="Calibri" pitchFamily="34" charset="0"/>
                <a:cs typeface="Mitra" pitchFamily="2" charset="-78"/>
              </a:rPr>
              <a:t> and </a:t>
            </a:r>
            <a:r>
              <a:rPr lang="en-US" altLang="en-US" smtClean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Articles</a:t>
            </a:r>
          </a:p>
          <a:p>
            <a:pPr lvl="1"/>
            <a:r>
              <a:rPr lang="en-US" altLang="en-US" smtClean="0">
                <a:latin typeface="Calibri" pitchFamily="34" charset="0"/>
                <a:cs typeface="Mitra" pitchFamily="2" charset="-78"/>
              </a:rPr>
              <a:t>Step-by-step procedural videos and articles to teach techniques or simply help clinicians refresh their skills</a:t>
            </a:r>
          </a:p>
          <a:p>
            <a:pPr lvl="1"/>
            <a:endParaRPr lang="en-US" altLang="en-US" smtClean="0">
              <a:latin typeface="Calibri" pitchFamily="34" charset="0"/>
              <a:cs typeface="Mitra" pitchFamily="2" charset="-78"/>
            </a:endParaRPr>
          </a:p>
          <a:p>
            <a:r>
              <a:rPr lang="en-US" altLang="en-US" smtClean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+2,200,000 Images</a:t>
            </a:r>
          </a:p>
          <a:p>
            <a:pPr lvl="1"/>
            <a:r>
              <a:rPr lang="en-US" altLang="en-US" smtClean="0">
                <a:latin typeface="Calibri" pitchFamily="34" charset="0"/>
                <a:cs typeface="Mitra" pitchFamily="2" charset="-78"/>
              </a:rPr>
              <a:t>A continuously updated library of searchable images from trusted books and journal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700213"/>
            <a:ext cx="8640763" cy="4752975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Background</a:t>
            </a:r>
            <a:r>
              <a:rPr lang="en-US" altLang="en-US" sz="2800" dirty="0" smtClean="0">
                <a:latin typeface="Tahoma" pitchFamily="34" charset="0"/>
                <a:cs typeface="Mitra" pitchFamily="2" charset="-78"/>
              </a:rPr>
              <a:t> Questions</a:t>
            </a:r>
          </a:p>
          <a:p>
            <a:pPr lvl="1" eaLnBrk="1" hangingPunct="1"/>
            <a:r>
              <a:rPr lang="en-US" altLang="en-US" dirty="0" smtClean="0">
                <a:latin typeface="Tahoma" pitchFamily="34" charset="0"/>
                <a:cs typeface="Mitra" pitchFamily="2" charset="-78"/>
              </a:rPr>
              <a:t>Ask for general knowledge about a disorder.</a:t>
            </a:r>
          </a:p>
          <a:p>
            <a:pPr lvl="1" eaLnBrk="1" hangingPunct="1"/>
            <a:r>
              <a:rPr lang="en-US" altLang="en-US" dirty="0" smtClean="0">
                <a:latin typeface="Tahoma" pitchFamily="34" charset="0"/>
                <a:cs typeface="Mitra" pitchFamily="2" charset="-78"/>
              </a:rPr>
              <a:t>Two essential components: A question root (who, what, where, when, how) a disorder, or an aspect of a disorder</a:t>
            </a:r>
          </a:p>
          <a:p>
            <a:pPr eaLnBrk="1" hangingPunct="1"/>
            <a:r>
              <a:rPr lang="en-US" altLang="en-US" sz="2800" dirty="0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Foreground</a:t>
            </a:r>
            <a:r>
              <a:rPr lang="en-US" altLang="en-US" sz="2800" dirty="0" smtClean="0">
                <a:latin typeface="Tahoma" pitchFamily="34" charset="0"/>
                <a:cs typeface="Mitra" pitchFamily="2" charset="-78"/>
              </a:rPr>
              <a:t> Questions</a:t>
            </a:r>
          </a:p>
          <a:p>
            <a:pPr lvl="1" eaLnBrk="1" hangingPunct="1"/>
            <a:r>
              <a:rPr lang="en-US" altLang="en-US" dirty="0" smtClean="0"/>
              <a:t>These questions ask for specific knowledge about diagnosis, prognosis, and treating.</a:t>
            </a:r>
            <a:br>
              <a:rPr lang="en-US" altLang="en-US" dirty="0" smtClean="0"/>
            </a:br>
            <a:r>
              <a:rPr lang="en-US" altLang="en-US" dirty="0" smtClean="0"/>
              <a:t>The Patient and/or Problem, Intervention, Comparison &amp; Outcome are included.</a:t>
            </a:r>
            <a:endParaRPr lang="en-US" altLang="en-US" dirty="0" smtClean="0">
              <a:latin typeface="Tahoma" pitchFamily="34" charset="0"/>
              <a:cs typeface="Mitra" pitchFamily="2" charset="-78"/>
            </a:endParaRP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60350"/>
            <a:ext cx="8229600" cy="1371600"/>
          </a:xfrm>
          <a:noFill/>
        </p:spPr>
        <p:txBody>
          <a:bodyPr/>
          <a:lstStyle/>
          <a:p>
            <a:pPr algn="ctr" eaLnBrk="1" hangingPunct="1"/>
            <a:r>
              <a:rPr lang="en-US" altLang="en-US" b="1" dirty="0" smtClean="0">
                <a:solidFill>
                  <a:srgbClr val="FF0000"/>
                </a:solidFill>
              </a:rPr>
              <a:t>Clinical</a:t>
            </a:r>
            <a:r>
              <a:rPr lang="en-US" altLang="en-US" b="1" dirty="0" smtClean="0"/>
              <a:t> Questions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>
          <a:xfrm>
            <a:off x="323850" y="573088"/>
            <a:ext cx="8569325" cy="1371600"/>
          </a:xfrm>
        </p:spPr>
        <p:txBody>
          <a:bodyPr/>
          <a:lstStyle/>
          <a:p>
            <a:pPr algn="ctr" rtl="1"/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مجموعه کتاب</a:t>
            </a:r>
            <a:r>
              <a:rPr lang="fa-IR" altLang="en-US" sz="4000" b="1" smtClean="0">
                <a:cs typeface="Mitra" pitchFamily="2" charset="-78"/>
              </a:rPr>
              <a:t>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مقاله</a:t>
            </a:r>
            <a:r>
              <a:rPr lang="fa-IR" altLang="en-US" sz="4000" b="1" smtClean="0">
                <a:cs typeface="Mitra" pitchFamily="2" charset="-78"/>
              </a:rPr>
              <a:t>، فيلم آموزشی،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گايدلاين، مدلاين </a:t>
            </a:r>
            <a:r>
              <a:rPr lang="fa-IR" altLang="en-US" sz="4000" b="1" smtClean="0">
                <a:cs typeface="Mitra" pitchFamily="2" charset="-78"/>
              </a:rPr>
              <a:t>و .. </a:t>
            </a:r>
            <a:r>
              <a:rPr lang="en-US" altLang="en-US" sz="4000" b="1" smtClean="0">
                <a:solidFill>
                  <a:srgbClr val="FF0000"/>
                </a:solidFill>
                <a:cs typeface="Mitra" pitchFamily="2" charset="-78"/>
              </a:rPr>
              <a:t>Clinical Key</a:t>
            </a:r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357188" y="2133600"/>
            <a:ext cx="8329612" cy="4535488"/>
          </a:xfrm>
        </p:spPr>
        <p:txBody>
          <a:bodyPr/>
          <a:lstStyle/>
          <a:p>
            <a:r>
              <a:rPr lang="en-US" altLang="en-US" smtClean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+850 First Consult Monographs</a:t>
            </a:r>
          </a:p>
          <a:p>
            <a:pPr lvl="1"/>
            <a:r>
              <a:rPr lang="en-US" altLang="en-US" smtClean="0">
                <a:latin typeface="Calibri" pitchFamily="34" charset="0"/>
                <a:cs typeface="Mitra" pitchFamily="2" charset="-78"/>
              </a:rPr>
              <a:t>Succinct, trusted clinical answers for clinicians at the point of care</a:t>
            </a:r>
          </a:p>
          <a:p>
            <a:endParaRPr lang="en-US" altLang="en-US" smtClean="0">
              <a:latin typeface="Calibri" pitchFamily="34" charset="0"/>
              <a:cs typeface="Mitra" pitchFamily="2" charset="-78"/>
            </a:endParaRPr>
          </a:p>
          <a:p>
            <a:r>
              <a:rPr lang="en-US" altLang="en-US" smtClean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+2,900 Drug Monographs</a:t>
            </a:r>
          </a:p>
          <a:p>
            <a:pPr lvl="1"/>
            <a:r>
              <a:rPr lang="en-US" altLang="en-US" smtClean="0">
                <a:latin typeface="Calibri" pitchFamily="34" charset="0"/>
                <a:cs typeface="Mitra" pitchFamily="2" charset="-78"/>
              </a:rPr>
              <a:t>Continuously updated, with detailed information about hundreds of specific prescription drugs, over-the counter products, nutritional supplements and herbals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>
          <a:xfrm>
            <a:off x="323850" y="404813"/>
            <a:ext cx="8569325" cy="1371600"/>
          </a:xfrm>
        </p:spPr>
        <p:txBody>
          <a:bodyPr/>
          <a:lstStyle/>
          <a:p>
            <a:pPr algn="ctr" rtl="1"/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مجموعه کتاب</a:t>
            </a:r>
            <a:r>
              <a:rPr lang="fa-IR" altLang="en-US" sz="4000" b="1" smtClean="0">
                <a:cs typeface="Mitra" pitchFamily="2" charset="-78"/>
              </a:rPr>
              <a:t>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مقاله</a:t>
            </a:r>
            <a:r>
              <a:rPr lang="fa-IR" altLang="en-US" sz="4000" b="1" smtClean="0">
                <a:cs typeface="Mitra" pitchFamily="2" charset="-78"/>
              </a:rPr>
              <a:t>، فيلم آموزشی،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گايدلاين، مدلاين </a:t>
            </a:r>
            <a:r>
              <a:rPr lang="fa-IR" altLang="en-US" sz="4000" b="1" smtClean="0">
                <a:cs typeface="Mitra" pitchFamily="2" charset="-78"/>
              </a:rPr>
              <a:t>و .. </a:t>
            </a:r>
            <a:r>
              <a:rPr lang="en-US" altLang="en-US" sz="4000" b="1" smtClean="0">
                <a:solidFill>
                  <a:srgbClr val="FF0000"/>
                </a:solidFill>
                <a:cs typeface="Mitra" pitchFamily="2" charset="-78"/>
              </a:rPr>
              <a:t>Clinical Key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357188" y="1989138"/>
            <a:ext cx="8329612" cy="4608512"/>
          </a:xfrm>
        </p:spPr>
        <p:txBody>
          <a:bodyPr/>
          <a:lstStyle/>
          <a:p>
            <a:pPr>
              <a:defRPr/>
            </a:pPr>
            <a:r>
              <a:rPr lang="en-US" altLang="en-US" dirty="0" smtClean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+15,000 Patient </a:t>
            </a: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Education </a:t>
            </a:r>
            <a:r>
              <a:rPr lang="en-US" altLang="en-US" dirty="0" smtClean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Handouts</a:t>
            </a:r>
          </a:p>
          <a:p>
            <a:pPr lvl="1">
              <a:defRPr/>
            </a:pPr>
            <a:r>
              <a:rPr lang="en-US" altLang="en-US" dirty="0" smtClean="0">
                <a:latin typeface="Calibri" pitchFamily="34" charset="0"/>
                <a:cs typeface="Mitra" pitchFamily="2" charset="-78"/>
              </a:rPr>
              <a:t>Educational 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handouts that can incorporate institutional branding and special instructions, as well as the patient's preferred language and text </a:t>
            </a:r>
            <a:r>
              <a:rPr lang="en-US" altLang="en-US" dirty="0" smtClean="0">
                <a:latin typeface="Calibri" pitchFamily="34" charset="0"/>
                <a:cs typeface="Mitra" pitchFamily="2" charset="-78"/>
              </a:rPr>
              <a:t>size</a:t>
            </a:r>
          </a:p>
          <a:p>
            <a:pPr marL="457200" lvl="1" indent="0">
              <a:buFont typeface="Wingdings" pitchFamily="2" charset="2"/>
              <a:buNone/>
              <a:defRPr/>
            </a:pPr>
            <a:endParaRPr lang="en-US" altLang="en-US" dirty="0">
              <a:latin typeface="Calibri" pitchFamily="34" charset="0"/>
              <a:cs typeface="Mitra" pitchFamily="2" charset="-78"/>
            </a:endParaRPr>
          </a:p>
          <a:p>
            <a:pPr>
              <a:defRPr/>
            </a:pPr>
            <a:r>
              <a:rPr lang="en-US" altLang="en-US" dirty="0">
                <a:solidFill>
                  <a:srgbClr val="FF0000"/>
                </a:solidFill>
                <a:latin typeface="Calibri" pitchFamily="34" charset="0"/>
                <a:cs typeface="Mitra" pitchFamily="2" charset="-78"/>
              </a:rPr>
              <a:t>MEDLINE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 </a:t>
            </a:r>
            <a:r>
              <a:rPr lang="en-US" altLang="en-US" dirty="0" smtClean="0">
                <a:latin typeface="Calibri" pitchFamily="34" charset="0"/>
                <a:cs typeface="Mitra" pitchFamily="2" charset="-78"/>
              </a:rPr>
              <a:t>Abstracts</a:t>
            </a:r>
          </a:p>
          <a:p>
            <a:pPr lvl="1">
              <a:defRPr/>
            </a:pPr>
            <a:r>
              <a:rPr lang="en-US" altLang="en-US" dirty="0" smtClean="0">
                <a:latin typeface="Calibri" pitchFamily="34" charset="0"/>
                <a:cs typeface="Mitra" pitchFamily="2" charset="-78"/>
              </a:rPr>
              <a:t>Fully </a:t>
            </a:r>
            <a:r>
              <a:rPr lang="en-US" altLang="en-US" dirty="0">
                <a:latin typeface="Calibri" pitchFamily="34" charset="0"/>
                <a:cs typeface="Mitra" pitchFamily="2" charset="-78"/>
              </a:rPr>
              <a:t>indexed, searchable abstracts retrieved daily from the National Library of </a:t>
            </a:r>
            <a:r>
              <a:rPr lang="en-US" altLang="en-US" dirty="0" smtClean="0">
                <a:latin typeface="Calibri" pitchFamily="34" charset="0"/>
                <a:cs typeface="Mitra" pitchFamily="2" charset="-78"/>
              </a:rPr>
              <a:t>Medicine</a:t>
            </a:r>
            <a:endParaRPr lang="en-US" altLang="en-US" dirty="0">
              <a:latin typeface="Calibri" pitchFamily="34" charset="0"/>
              <a:cs typeface="Mitra" pitchFamily="2" charset="-7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>
          <a:xfrm>
            <a:off x="323850" y="357188"/>
            <a:ext cx="8569325" cy="1371600"/>
          </a:xfrm>
        </p:spPr>
        <p:txBody>
          <a:bodyPr/>
          <a:lstStyle/>
          <a:p>
            <a:pPr algn="ctr" rtl="1"/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کتاب</a:t>
            </a:r>
            <a:r>
              <a:rPr lang="fa-IR" altLang="en-US" sz="4000" b="1" smtClean="0">
                <a:cs typeface="Mitra" pitchFamily="2" charset="-78"/>
              </a:rPr>
              <a:t>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مقاله</a:t>
            </a:r>
            <a:r>
              <a:rPr lang="fa-IR" altLang="en-US" sz="4000" b="1" smtClean="0">
                <a:cs typeface="Mitra" pitchFamily="2" charset="-78"/>
              </a:rPr>
              <a:t>، فيلم آموزشی، </a:t>
            </a:r>
            <a:r>
              <a:rPr lang="fa-IR" altLang="en-US" sz="4000" b="1" smtClean="0">
                <a:solidFill>
                  <a:srgbClr val="FF0000"/>
                </a:solidFill>
                <a:cs typeface="Mitra" pitchFamily="2" charset="-78"/>
              </a:rPr>
              <a:t>گايدلاين، مدلاين </a:t>
            </a:r>
            <a:r>
              <a:rPr lang="fa-IR" altLang="en-US" sz="4000" b="1" smtClean="0">
                <a:cs typeface="Mitra" pitchFamily="2" charset="-78"/>
              </a:rPr>
              <a:t>و .. </a:t>
            </a:r>
            <a:r>
              <a:rPr lang="en-US" altLang="en-US" sz="4000" b="1" smtClean="0">
                <a:solidFill>
                  <a:srgbClr val="FF0000"/>
                </a:solidFill>
                <a:cs typeface="Mitra" pitchFamily="2" charset="-78"/>
              </a:rPr>
              <a:t>http://www.clinicalkey.com/</a:t>
            </a:r>
          </a:p>
        </p:txBody>
      </p:sp>
      <p:pic>
        <p:nvPicPr>
          <p:cNvPr id="45059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831975"/>
            <a:ext cx="8561388" cy="5053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0" name="Rectangle 2"/>
          <p:cNvSpPr>
            <a:spLocks noChangeArrowheads="1"/>
          </p:cNvSpPr>
          <p:nvPr/>
        </p:nvSpPr>
        <p:spPr bwMode="auto">
          <a:xfrm>
            <a:off x="6300788" y="3600450"/>
            <a:ext cx="2232025" cy="3213100"/>
          </a:xfrm>
          <a:prstGeom prst="rect">
            <a:avLst/>
          </a:prstGeom>
          <a:noFill/>
          <a:ln w="317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en-US" altLang="en-US" sz="18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1371600"/>
          </a:xfrm>
        </p:spPr>
        <p:txBody>
          <a:bodyPr/>
          <a:lstStyle/>
          <a:p>
            <a:pPr algn="ctr" rtl="1"/>
            <a:r>
              <a:rPr lang="fa-IR" altLang="en-US" b="1" smtClean="0">
                <a:cs typeface="Mitra" pitchFamily="2" charset="-78"/>
              </a:rPr>
              <a:t>سامانه </a:t>
            </a:r>
            <a:r>
              <a:rPr lang="fa-IR" altLang="en-US" b="1" smtClean="0">
                <a:solidFill>
                  <a:srgbClr val="FF0000"/>
                </a:solidFill>
                <a:cs typeface="Mitra" pitchFamily="2" charset="-78"/>
              </a:rPr>
              <a:t>منبع‌ياب </a:t>
            </a:r>
            <a:r>
              <a:rPr lang="en-US" altLang="en-US" b="1" smtClean="0">
                <a:cs typeface="Mitra" pitchFamily="2" charset="-78"/>
              </a:rPr>
              <a:t>(</a:t>
            </a:r>
            <a:r>
              <a:rPr lang="en-US" altLang="en-US" b="1" smtClean="0">
                <a:solidFill>
                  <a:srgbClr val="FF0000"/>
                </a:solidFill>
                <a:cs typeface="Mitra" pitchFamily="2" charset="-78"/>
              </a:rPr>
              <a:t>R</a:t>
            </a:r>
            <a:r>
              <a:rPr lang="en-US" altLang="en-US" b="1" smtClean="0">
                <a:cs typeface="Mitra" pitchFamily="2" charset="-78"/>
              </a:rPr>
              <a:t>e</a:t>
            </a:r>
            <a:r>
              <a:rPr lang="en-US" altLang="en-US" b="1" smtClean="0">
                <a:solidFill>
                  <a:srgbClr val="FF0000"/>
                </a:solidFill>
                <a:cs typeface="Mitra" pitchFamily="2" charset="-78"/>
              </a:rPr>
              <a:t>s</a:t>
            </a:r>
            <a:r>
              <a:rPr lang="en-US" altLang="en-US" b="1" smtClean="0">
                <a:cs typeface="Mitra" pitchFamily="2" charset="-78"/>
              </a:rPr>
              <a:t>ource </a:t>
            </a:r>
            <a:r>
              <a:rPr lang="en-US" altLang="en-US" b="1" smtClean="0">
                <a:solidFill>
                  <a:srgbClr val="FF0000"/>
                </a:solidFill>
                <a:cs typeface="Mitra" pitchFamily="2" charset="-78"/>
              </a:rPr>
              <a:t>F</a:t>
            </a:r>
            <a:r>
              <a:rPr lang="en-US" altLang="en-US" b="1" smtClean="0">
                <a:cs typeface="Mitra" pitchFamily="2" charset="-78"/>
              </a:rPr>
              <a:t>inder)</a:t>
            </a:r>
            <a:r>
              <a:rPr lang="fa-IR" altLang="en-US" b="1" smtClean="0">
                <a:cs typeface="Mitra" pitchFamily="2" charset="-78"/>
              </a:rPr>
              <a:t/>
            </a:r>
            <a:br>
              <a:rPr lang="fa-IR" altLang="en-US" b="1" smtClean="0">
                <a:cs typeface="Mitra" pitchFamily="2" charset="-78"/>
              </a:rPr>
            </a:br>
            <a:r>
              <a:rPr lang="en-US" altLang="en-US" sz="3200" b="1" smtClean="0">
                <a:cs typeface="Mitra" pitchFamily="2" charset="-78"/>
              </a:rPr>
              <a:t>http://</a:t>
            </a:r>
            <a:r>
              <a:rPr lang="en-US" altLang="en-US" sz="3200" b="1" smtClean="0">
                <a:solidFill>
                  <a:srgbClr val="FF0000"/>
                </a:solidFill>
                <a:cs typeface="Mitra" pitchFamily="2" charset="-78"/>
              </a:rPr>
              <a:t>rsf</a:t>
            </a:r>
            <a:r>
              <a:rPr lang="en-US" altLang="en-US" sz="3200" b="1" smtClean="0">
                <a:cs typeface="Mitra" pitchFamily="2" charset="-78"/>
              </a:rPr>
              <a:t>.research.ac.ir/</a:t>
            </a:r>
            <a:endParaRPr lang="en-US" altLang="en-US" sz="3200" smtClean="0"/>
          </a:p>
        </p:txBody>
      </p:sp>
      <p:pic>
        <p:nvPicPr>
          <p:cNvPr id="46083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6688" y="1712913"/>
            <a:ext cx="8869362" cy="51720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643063" y="2933700"/>
            <a:ext cx="7348537" cy="1281113"/>
          </a:xfrm>
        </p:spPr>
        <p:txBody>
          <a:bodyPr/>
          <a:lstStyle/>
          <a:p>
            <a:pPr algn="r" eaLnBrk="1" hangingPunct="1"/>
            <a:r>
              <a:rPr lang="fa-IR" altLang="en-US" sz="6000" smtClean="0">
                <a:cs typeface="B Mitra" pitchFamily="2" charset="-78"/>
              </a:rPr>
              <a:t>بزنید ! </a:t>
            </a:r>
            <a:r>
              <a:rPr lang="en-US" altLang="en-US" sz="6000" smtClean="0">
                <a:cs typeface="B Mitra" pitchFamily="2" charset="-78"/>
              </a:rPr>
              <a:t> Email </a:t>
            </a:r>
            <a:r>
              <a:rPr lang="fa-IR" altLang="en-US" sz="6000" smtClean="0">
                <a:cs typeface="B Mitra" pitchFamily="2" charset="-78"/>
              </a:rPr>
              <a:t>اگر میل داشتید</a:t>
            </a:r>
            <a:endParaRPr lang="en-US" altLang="en-US" sz="6000" smtClean="0">
              <a:cs typeface="B Mitra" pitchFamily="2" charset="-78"/>
            </a:endParaRP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000125" y="4267200"/>
            <a:ext cx="7991475" cy="1752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4800" smtClean="0"/>
              <a:t>kabiri@research.ac.ir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4800" smtClean="0"/>
              <a:t>kabiri@behdasht.gov.ir</a:t>
            </a:r>
          </a:p>
          <a:p>
            <a:pPr eaLnBrk="1" hangingPunct="1">
              <a:lnSpc>
                <a:spcPct val="90000"/>
              </a:lnSpc>
            </a:pPr>
            <a:endParaRPr lang="en-US" altLang="en-US" sz="4800" smtClean="0"/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8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8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8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82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8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8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824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/>
      <p:bldP spid="138244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backfor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0" t="16141" r="26315" b="34737"/>
          <a:stretch>
            <a:fillRect/>
          </a:stretch>
        </p:blipFill>
        <p:spPr bwMode="auto">
          <a:xfrm>
            <a:off x="914400" y="609600"/>
            <a:ext cx="7391400" cy="470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3810000" y="1905000"/>
            <a:ext cx="2514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2400" b="1" dirty="0">
                <a:latin typeface="Times New Roman" pitchFamily="18" charset="0"/>
              </a:rPr>
              <a:t>Foreground Questions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133600" y="3657600"/>
            <a:ext cx="2514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sz="2400" b="1" dirty="0">
                <a:solidFill>
                  <a:srgbClr val="FFFFFF"/>
                </a:solidFill>
                <a:latin typeface="Times New Roman" pitchFamily="18" charset="0"/>
              </a:rPr>
              <a:t>Background Questions</a:t>
            </a:r>
          </a:p>
        </p:txBody>
      </p:sp>
      <p:sp>
        <p:nvSpPr>
          <p:cNvPr id="6149" name="Line 5"/>
          <p:cNvSpPr>
            <a:spLocks noChangeShapeType="1"/>
          </p:cNvSpPr>
          <p:nvPr/>
        </p:nvSpPr>
        <p:spPr bwMode="auto">
          <a:xfrm>
            <a:off x="1447800" y="5486400"/>
            <a:ext cx="6400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 dirty="0"/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979613" y="5638800"/>
            <a:ext cx="5759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  <a:buClrTx/>
              <a:buSzTx/>
              <a:buFontTx/>
              <a:buNone/>
            </a:pPr>
            <a:r>
              <a:rPr lang="en-GB" altLang="en-US" b="1" dirty="0">
                <a:solidFill>
                  <a:srgbClr val="FF0000"/>
                </a:solidFill>
                <a:latin typeface="Calibri" pitchFamily="34" charset="0"/>
              </a:rPr>
              <a:t>Experience with Condition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492375"/>
            <a:ext cx="8424863" cy="3527425"/>
          </a:xfrm>
        </p:spPr>
        <p:txBody>
          <a:bodyPr/>
          <a:lstStyle/>
          <a:p>
            <a:pPr algn="r" rtl="1" eaLnBrk="1" hangingPunct="1"/>
            <a:r>
              <a:rPr lang="fa-IR" altLang="en-US" sz="3400" dirty="0" smtClean="0">
                <a:latin typeface="Tahoma" pitchFamily="34" charset="0"/>
                <a:cs typeface="Mitra" pitchFamily="2" charset="-78"/>
              </a:rPr>
              <a:t>دانش </a:t>
            </a:r>
            <a:r>
              <a:rPr lang="ar-SA" altLang="en-US" sz="3400" dirty="0" smtClean="0">
                <a:latin typeface="Tahoma" pitchFamily="34" charset="0"/>
                <a:cs typeface="Mitra" pitchFamily="2" charset="-78"/>
              </a:rPr>
              <a:t>پا</a:t>
            </a:r>
            <a:r>
              <a:rPr lang="fa-IR" altLang="en-US" sz="3400" dirty="0" smtClean="0">
                <a:latin typeface="Tahoma" pitchFamily="34" charset="0"/>
                <a:cs typeface="Mitra" pitchFamily="2" charset="-78"/>
              </a:rPr>
              <a:t>ي</a:t>
            </a:r>
            <a:r>
              <a:rPr lang="ar-SA" altLang="en-US" sz="3400" dirty="0" smtClean="0">
                <a:latin typeface="Tahoma" pitchFamily="34" charset="0"/>
                <a:cs typeface="Mitra" pitchFamily="2" charset="-78"/>
              </a:rPr>
              <a:t>ه </a:t>
            </a:r>
            <a:r>
              <a:rPr lang="en-US" altLang="en-US" sz="3400" dirty="0" smtClean="0">
                <a:latin typeface="Tahoma" pitchFamily="34" charset="0"/>
              </a:rPr>
              <a:t>(Basic Knowledge)</a:t>
            </a:r>
            <a:r>
              <a:rPr lang="ar-SA" altLang="en-US" sz="3400" dirty="0" smtClean="0">
                <a:latin typeface="Tahoma" pitchFamily="34" charset="0"/>
              </a:rPr>
              <a:t> </a:t>
            </a:r>
            <a:endParaRPr lang="en-US" altLang="en-US" sz="3400" dirty="0" smtClean="0">
              <a:latin typeface="Tahoma" pitchFamily="34" charset="0"/>
            </a:endParaRPr>
          </a:p>
          <a:p>
            <a:pPr algn="r" rtl="1" eaLnBrk="1" hangingPunct="1">
              <a:buFont typeface="Wingdings" pitchFamily="2" charset="2"/>
              <a:buNone/>
            </a:pPr>
            <a:r>
              <a:rPr lang="fa-IR" altLang="en-US" sz="3400" dirty="0" smtClean="0">
                <a:solidFill>
                  <a:srgbClr val="FF0000"/>
                </a:solidFill>
                <a:latin typeface="Tahoma" pitchFamily="34" charset="0"/>
              </a:rPr>
              <a:t>     </a:t>
            </a:r>
            <a:r>
              <a:rPr lang="ar-SA" altLang="en-US" sz="3400" dirty="0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کتاب</a:t>
            </a:r>
            <a:r>
              <a:rPr lang="fa-IR" altLang="en-US" sz="3400" dirty="0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‌</a:t>
            </a:r>
            <a:r>
              <a:rPr lang="ar-SA" altLang="en-US" sz="3400" dirty="0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ها</a:t>
            </a:r>
            <a:r>
              <a:rPr lang="fa-IR" altLang="en-US" sz="3400" dirty="0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 </a:t>
            </a:r>
            <a:r>
              <a:rPr lang="en-US" altLang="en-US" sz="3400" dirty="0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 </a:t>
            </a:r>
            <a:r>
              <a:rPr lang="arn-CL" altLang="en-US" sz="3400" dirty="0" smtClean="0">
                <a:solidFill>
                  <a:srgbClr val="FF0000"/>
                </a:solidFill>
                <a:latin typeface="Tahoma" pitchFamily="34" charset="0"/>
              </a:rPr>
              <a:t>(</a:t>
            </a:r>
            <a:r>
              <a:rPr lang="en-US" altLang="en-US" sz="3400" dirty="0" smtClean="0">
                <a:solidFill>
                  <a:srgbClr val="FF0000"/>
                </a:solidFill>
                <a:latin typeface="Tahoma" pitchFamily="34" charset="0"/>
              </a:rPr>
              <a:t>B</a:t>
            </a:r>
            <a:r>
              <a:rPr lang="arn-CL" altLang="en-US" sz="3400" dirty="0" smtClean="0">
                <a:solidFill>
                  <a:srgbClr val="FF0000"/>
                </a:solidFill>
                <a:latin typeface="Tahoma" pitchFamily="34" charset="0"/>
              </a:rPr>
              <a:t>ooks)</a:t>
            </a:r>
            <a:r>
              <a:rPr lang="fa-IR" altLang="en-US" sz="3400" dirty="0" smtClean="0">
                <a:solidFill>
                  <a:srgbClr val="FF0000"/>
                </a:solidFill>
                <a:latin typeface="Tahoma" pitchFamily="34" charset="0"/>
              </a:rPr>
              <a:t> </a:t>
            </a:r>
            <a:r>
              <a:rPr lang="en-GB" altLang="en-US" sz="3400" dirty="0" smtClean="0">
                <a:solidFill>
                  <a:srgbClr val="FF0000"/>
                </a:solidFill>
                <a:latin typeface="Tahoma" pitchFamily="34" charset="0"/>
              </a:rPr>
              <a:t/>
            </a:r>
            <a:br>
              <a:rPr lang="en-GB" altLang="en-US" sz="3400" dirty="0" smtClean="0">
                <a:solidFill>
                  <a:srgbClr val="FF0000"/>
                </a:solidFill>
                <a:latin typeface="Tahoma" pitchFamily="34" charset="0"/>
              </a:rPr>
            </a:br>
            <a:endParaRPr lang="en-US" altLang="en-US" sz="3400" dirty="0" smtClean="0">
              <a:solidFill>
                <a:srgbClr val="FF0000"/>
              </a:solidFill>
              <a:latin typeface="Tahoma" pitchFamily="34" charset="0"/>
            </a:endParaRPr>
          </a:p>
          <a:p>
            <a:pPr algn="r" rtl="1" eaLnBrk="1" hangingPunct="1"/>
            <a:r>
              <a:rPr lang="fa-IR" altLang="en-US" sz="3400" dirty="0" smtClean="0">
                <a:latin typeface="Tahoma" pitchFamily="34" charset="0"/>
                <a:cs typeface="Mitra" pitchFamily="2" charset="-78"/>
              </a:rPr>
              <a:t>دانش </a:t>
            </a:r>
            <a:r>
              <a:rPr lang="ar-SA" altLang="en-US" sz="3400" dirty="0" smtClean="0">
                <a:latin typeface="Tahoma" pitchFamily="34" charset="0"/>
                <a:cs typeface="Mitra" pitchFamily="2" charset="-78"/>
              </a:rPr>
              <a:t>روزآمد </a:t>
            </a:r>
            <a:r>
              <a:rPr lang="en-US" altLang="en-US" sz="3400" dirty="0" smtClean="0">
                <a:latin typeface="Tahoma" pitchFamily="34" charset="0"/>
              </a:rPr>
              <a:t>(Updated Knowledge)</a:t>
            </a:r>
            <a:endParaRPr lang="fa-IR" altLang="en-US" sz="3400" dirty="0" smtClean="0">
              <a:latin typeface="Tahoma" pitchFamily="34" charset="0"/>
            </a:endParaRPr>
          </a:p>
          <a:p>
            <a:pPr algn="r" rtl="1" eaLnBrk="1" hangingPunct="1">
              <a:buFont typeface="Wingdings" pitchFamily="2" charset="2"/>
              <a:buNone/>
            </a:pPr>
            <a:r>
              <a:rPr lang="en-US" altLang="en-US" sz="3400" dirty="0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    </a:t>
            </a:r>
            <a:r>
              <a:rPr lang="ar-SA" altLang="en-US" sz="3400" dirty="0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مجلات </a:t>
            </a:r>
            <a:r>
              <a:rPr lang="fa-IR" altLang="en-US" sz="3400" dirty="0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و </a:t>
            </a:r>
            <a:r>
              <a:rPr lang="fa-IR" altLang="en-US" sz="3400" dirty="0" err="1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نشريات</a:t>
            </a:r>
            <a:r>
              <a:rPr lang="fa-IR" altLang="en-US" sz="3400" dirty="0" smtClean="0">
                <a:solidFill>
                  <a:srgbClr val="FF0000"/>
                </a:solidFill>
                <a:latin typeface="Tahoma" pitchFamily="34" charset="0"/>
                <a:cs typeface="Mitra" pitchFamily="2" charset="-78"/>
              </a:rPr>
              <a:t> ادواری</a:t>
            </a:r>
            <a:r>
              <a:rPr lang="en-GB" altLang="en-US" sz="3400" dirty="0" smtClean="0">
                <a:solidFill>
                  <a:srgbClr val="FF0000"/>
                </a:solidFill>
                <a:latin typeface="Tahoma" pitchFamily="34" charset="0"/>
              </a:rPr>
              <a:t> (Periodicals) </a:t>
            </a:r>
          </a:p>
        </p:txBody>
      </p:sp>
      <p:sp>
        <p:nvSpPr>
          <p:cNvPr id="7171" name="Rectangle 5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algn="ctr" eaLnBrk="1" hangingPunct="1"/>
            <a:r>
              <a:rPr lang="en-US" altLang="en-US" b="1" smtClean="0"/>
              <a:t>Information Resources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3"/>
          <p:cNvSpPr>
            <a:spLocks noGrp="1"/>
          </p:cNvSpPr>
          <p:nvPr>
            <p:ph type="title"/>
          </p:nvPr>
        </p:nvSpPr>
        <p:spPr>
          <a:xfrm>
            <a:off x="457200" y="544513"/>
            <a:ext cx="8229600" cy="1371600"/>
          </a:xfrm>
        </p:spPr>
        <p:txBody>
          <a:bodyPr/>
          <a:lstStyle/>
          <a:p>
            <a:pPr algn="ctr" rtl="1"/>
            <a:r>
              <a:rPr lang="fa-IR" altLang="en-US" b="1" smtClean="0">
                <a:cs typeface="B Mitra" pitchFamily="2" charset="-78"/>
              </a:rPr>
              <a:t>انواع </a:t>
            </a:r>
            <a:r>
              <a:rPr lang="fa-IR" altLang="en-US" b="1" smtClean="0">
                <a:solidFill>
                  <a:srgbClr val="FF0000"/>
                </a:solidFill>
                <a:cs typeface="B Mitra" pitchFamily="2" charset="-78"/>
              </a:rPr>
              <a:t>مقالات</a:t>
            </a:r>
            <a:r>
              <a:rPr lang="fa-IR" altLang="en-US" b="1" smtClean="0">
                <a:cs typeface="B Mitra" pitchFamily="2" charset="-78"/>
              </a:rPr>
              <a:t> در علوم پزشکی</a:t>
            </a:r>
            <a:endParaRPr lang="en-US" altLang="en-US" b="1" smtClean="0">
              <a:cs typeface="B Mitra" pitchFamily="2" charset="-78"/>
            </a:endParaRPr>
          </a:p>
        </p:txBody>
      </p:sp>
      <p:sp>
        <p:nvSpPr>
          <p:cNvPr id="819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2268538"/>
            <a:ext cx="4038600" cy="3824287"/>
          </a:xfrm>
        </p:spPr>
        <p:txBody>
          <a:bodyPr/>
          <a:lstStyle/>
          <a:p>
            <a:pPr eaLnBrk="1" hangingPunct="1"/>
            <a:r>
              <a:rPr lang="en-GB" altLang="en-US" smtClean="0">
                <a:solidFill>
                  <a:srgbClr val="FF0000"/>
                </a:solidFill>
              </a:rPr>
              <a:t>Original Article</a:t>
            </a:r>
          </a:p>
          <a:p>
            <a:pPr eaLnBrk="1" hangingPunct="1"/>
            <a:r>
              <a:rPr lang="en-GB" altLang="en-US" smtClean="0">
                <a:solidFill>
                  <a:srgbClr val="FF0000"/>
                </a:solidFill>
              </a:rPr>
              <a:t>Review Article</a:t>
            </a:r>
          </a:p>
          <a:p>
            <a:pPr eaLnBrk="1" hangingPunct="1"/>
            <a:r>
              <a:rPr lang="en-GB" altLang="en-US" smtClean="0">
                <a:solidFill>
                  <a:srgbClr val="FF0000"/>
                </a:solidFill>
              </a:rPr>
              <a:t>Case Reports</a:t>
            </a:r>
          </a:p>
          <a:p>
            <a:pPr eaLnBrk="1" hangingPunct="1"/>
            <a:r>
              <a:rPr lang="en-GB" altLang="en-US" smtClean="0"/>
              <a:t>Editorial </a:t>
            </a:r>
          </a:p>
          <a:p>
            <a:pPr eaLnBrk="1" hangingPunct="1"/>
            <a:r>
              <a:rPr lang="en-GB" altLang="en-US" smtClean="0"/>
              <a:t>Short Communication (short papers)</a:t>
            </a:r>
          </a:p>
          <a:p>
            <a:pPr eaLnBrk="1" hangingPunct="1"/>
            <a:r>
              <a:rPr lang="en-GB" altLang="en-US" smtClean="0"/>
              <a:t>Letter to Editor</a:t>
            </a:r>
          </a:p>
          <a:p>
            <a:endParaRPr lang="en-US" altLang="en-US" smtClean="0"/>
          </a:p>
        </p:txBody>
      </p:sp>
      <p:sp>
        <p:nvSpPr>
          <p:cNvPr id="8196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2268538"/>
            <a:ext cx="4038600" cy="3752850"/>
          </a:xfrm>
        </p:spPr>
        <p:txBody>
          <a:bodyPr/>
          <a:lstStyle/>
          <a:p>
            <a:pPr algn="r" rtl="1"/>
            <a:r>
              <a:rPr lang="fa-IR" altLang="en-US" sz="3200" smtClean="0">
                <a:cs typeface="B Mitra" pitchFamily="2" charset="-78"/>
              </a:rPr>
              <a:t>مقاله </a:t>
            </a:r>
            <a:r>
              <a:rPr lang="fa-IR" altLang="en-US" sz="3200" smtClean="0">
                <a:solidFill>
                  <a:srgbClr val="FF0000"/>
                </a:solidFill>
                <a:cs typeface="B Mitra" pitchFamily="2" charset="-78"/>
              </a:rPr>
              <a:t>پژوهشی اصيل</a:t>
            </a:r>
          </a:p>
          <a:p>
            <a:pPr algn="r" rtl="1"/>
            <a:r>
              <a:rPr lang="fa-IR" altLang="en-US" sz="3200" smtClean="0">
                <a:cs typeface="B Mitra" pitchFamily="2" charset="-78"/>
              </a:rPr>
              <a:t>مقاله </a:t>
            </a:r>
            <a:r>
              <a:rPr lang="fa-IR" altLang="en-US" sz="3200" smtClean="0">
                <a:solidFill>
                  <a:srgbClr val="FF0000"/>
                </a:solidFill>
                <a:cs typeface="B Mitra" pitchFamily="2" charset="-78"/>
              </a:rPr>
              <a:t>مروری</a:t>
            </a:r>
          </a:p>
          <a:p>
            <a:pPr algn="r" rtl="1"/>
            <a:r>
              <a:rPr lang="fa-IR" altLang="en-US" sz="3200" smtClean="0">
                <a:cs typeface="B Mitra" pitchFamily="2" charset="-78"/>
              </a:rPr>
              <a:t>مقاله </a:t>
            </a:r>
            <a:r>
              <a:rPr lang="fa-IR" altLang="en-US" sz="3200" smtClean="0">
                <a:solidFill>
                  <a:srgbClr val="FF0000"/>
                </a:solidFill>
                <a:cs typeface="B Mitra" pitchFamily="2" charset="-78"/>
              </a:rPr>
              <a:t>گزارش مورد</a:t>
            </a:r>
          </a:p>
          <a:p>
            <a:pPr algn="r" rtl="1"/>
            <a:r>
              <a:rPr lang="fa-IR" altLang="en-US" sz="3200" smtClean="0">
                <a:cs typeface="B Mitra" pitchFamily="2" charset="-78"/>
              </a:rPr>
              <a:t>سرمقاله (سخن سردبير)</a:t>
            </a:r>
          </a:p>
          <a:p>
            <a:pPr algn="r" rtl="1"/>
            <a:r>
              <a:rPr lang="fa-IR" altLang="en-US" sz="3200" smtClean="0">
                <a:cs typeface="B Mitra" pitchFamily="2" charset="-78"/>
              </a:rPr>
              <a:t>مقاله کوتاه</a:t>
            </a:r>
          </a:p>
          <a:p>
            <a:pPr algn="r" rtl="1"/>
            <a:r>
              <a:rPr lang="fa-IR" altLang="en-US" sz="3200" smtClean="0">
                <a:cs typeface="B Mitra" pitchFamily="2" charset="-78"/>
              </a:rPr>
              <a:t>نامه به سردبير</a:t>
            </a:r>
          </a:p>
          <a:p>
            <a:pPr algn="r" rtl="1"/>
            <a:endParaRPr lang="en-US" altLang="en-US" sz="3200" smtClean="0"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3"/>
          <p:cNvSpPr>
            <a:spLocks noGrp="1"/>
          </p:cNvSpPr>
          <p:nvPr>
            <p:ph type="title"/>
          </p:nvPr>
        </p:nvSpPr>
        <p:spPr>
          <a:xfrm>
            <a:off x="457200" y="544513"/>
            <a:ext cx="8229600" cy="1371600"/>
          </a:xfrm>
        </p:spPr>
        <p:txBody>
          <a:bodyPr/>
          <a:lstStyle/>
          <a:p>
            <a:pPr algn="ctr" rtl="1"/>
            <a:r>
              <a:rPr lang="fa-IR" altLang="en-US" b="1" smtClean="0">
                <a:cs typeface="B Mitra" pitchFamily="2" charset="-78"/>
              </a:rPr>
              <a:t>انواع </a:t>
            </a:r>
            <a:r>
              <a:rPr lang="fa-IR" altLang="en-US" b="1" smtClean="0">
                <a:solidFill>
                  <a:srgbClr val="FF0000"/>
                </a:solidFill>
                <a:cs typeface="B Mitra" pitchFamily="2" charset="-78"/>
              </a:rPr>
              <a:t>مقالات</a:t>
            </a:r>
            <a:r>
              <a:rPr lang="fa-IR" altLang="en-US" b="1" smtClean="0">
                <a:cs typeface="B Mitra" pitchFamily="2" charset="-78"/>
              </a:rPr>
              <a:t> </a:t>
            </a:r>
            <a:r>
              <a:rPr lang="fa-IR" altLang="en-US" b="1" smtClean="0">
                <a:solidFill>
                  <a:srgbClr val="FF0000"/>
                </a:solidFill>
                <a:cs typeface="B Mitra" pitchFamily="2" charset="-78"/>
              </a:rPr>
              <a:t>مروری</a:t>
            </a:r>
            <a:r>
              <a:rPr lang="fa-IR" altLang="en-US" b="1" smtClean="0">
                <a:cs typeface="B Mitra" pitchFamily="2" charset="-78"/>
              </a:rPr>
              <a:t> در علوم پزشکی</a:t>
            </a:r>
            <a:endParaRPr lang="en-US" altLang="en-US" b="1" smtClean="0">
              <a:cs typeface="B Mitra" pitchFamily="2" charset="-78"/>
            </a:endParaRPr>
          </a:p>
        </p:txBody>
      </p:sp>
      <p:sp>
        <p:nvSpPr>
          <p:cNvPr id="9219" name="Content Placeholder 4"/>
          <p:cNvSpPr>
            <a:spLocks noGrp="1"/>
          </p:cNvSpPr>
          <p:nvPr>
            <p:ph sz="half" idx="1"/>
          </p:nvPr>
        </p:nvSpPr>
        <p:spPr>
          <a:xfrm>
            <a:off x="457200" y="2420938"/>
            <a:ext cx="4038600" cy="3824287"/>
          </a:xfrm>
        </p:spPr>
        <p:txBody>
          <a:bodyPr/>
          <a:lstStyle/>
          <a:p>
            <a:pPr>
              <a:lnSpc>
                <a:spcPct val="90000"/>
              </a:lnSpc>
              <a:buClr>
                <a:schemeClr val="accent2"/>
              </a:buClr>
              <a:buFont typeface="Wingdings" pitchFamily="2" charset="2"/>
              <a:buChar char="w"/>
            </a:pPr>
            <a:r>
              <a:rPr lang="en-US" altLang="en-US" smtClean="0">
                <a:solidFill>
                  <a:srgbClr val="FF0000"/>
                </a:solidFill>
              </a:rPr>
              <a:t>Traditional</a:t>
            </a:r>
            <a:r>
              <a:rPr lang="en-US" altLang="en-US" smtClean="0"/>
              <a:t> Review Articles </a:t>
            </a:r>
            <a:r>
              <a:rPr lang="fa-IR" altLang="en-US" smtClean="0"/>
              <a:t/>
            </a:r>
            <a:br>
              <a:rPr lang="fa-IR" altLang="en-US" smtClean="0"/>
            </a:br>
            <a:r>
              <a:rPr lang="en-US" altLang="en-US" smtClean="0"/>
              <a:t>(Narrative Review)</a:t>
            </a:r>
          </a:p>
          <a:p>
            <a:pPr>
              <a:lnSpc>
                <a:spcPct val="90000"/>
              </a:lnSpc>
              <a:buClr>
                <a:schemeClr val="accent2"/>
              </a:buClr>
              <a:buFont typeface="Wingdings" pitchFamily="2" charset="2"/>
              <a:buChar char="w"/>
            </a:pPr>
            <a:endParaRPr lang="en-US" altLang="en-US" smtClean="0"/>
          </a:p>
          <a:p>
            <a:pPr>
              <a:lnSpc>
                <a:spcPct val="90000"/>
              </a:lnSpc>
              <a:buClr>
                <a:schemeClr val="accent2"/>
              </a:buClr>
              <a:buFont typeface="Wingdings" pitchFamily="2" charset="2"/>
              <a:buChar char="w"/>
            </a:pPr>
            <a:r>
              <a:rPr lang="en-US" altLang="en-US" smtClean="0">
                <a:solidFill>
                  <a:srgbClr val="FF0000"/>
                </a:solidFill>
              </a:rPr>
              <a:t>Systematic</a:t>
            </a:r>
            <a:r>
              <a:rPr lang="en-US" altLang="en-US" smtClean="0"/>
              <a:t> Review   (Meta-analysis)</a:t>
            </a:r>
          </a:p>
          <a:p>
            <a:pPr>
              <a:lnSpc>
                <a:spcPct val="90000"/>
              </a:lnSpc>
              <a:buClr>
                <a:schemeClr val="accent2"/>
              </a:buClr>
              <a:buFont typeface="Wingdings" pitchFamily="2" charset="2"/>
              <a:buChar char="w"/>
            </a:pPr>
            <a:endParaRPr lang="en-US" altLang="en-US" smtClean="0"/>
          </a:p>
        </p:txBody>
      </p:sp>
      <p:sp>
        <p:nvSpPr>
          <p:cNvPr id="9220" name="Content Placeholder 5"/>
          <p:cNvSpPr>
            <a:spLocks noGrp="1"/>
          </p:cNvSpPr>
          <p:nvPr>
            <p:ph sz="half" idx="2"/>
          </p:nvPr>
        </p:nvSpPr>
        <p:spPr>
          <a:xfrm>
            <a:off x="4648200" y="2268538"/>
            <a:ext cx="4038600" cy="3752850"/>
          </a:xfrm>
        </p:spPr>
        <p:txBody>
          <a:bodyPr/>
          <a:lstStyle/>
          <a:p>
            <a:pPr algn="r" rtl="1"/>
            <a:r>
              <a:rPr lang="fa-IR" altLang="en-US" sz="3600" smtClean="0">
                <a:cs typeface="B Mitra" pitchFamily="2" charset="-78"/>
              </a:rPr>
              <a:t>مقالات </a:t>
            </a:r>
            <a:r>
              <a:rPr lang="fa-IR" altLang="en-US" sz="3600" smtClean="0">
                <a:solidFill>
                  <a:srgbClr val="FF0000"/>
                </a:solidFill>
                <a:cs typeface="B Mitra" pitchFamily="2" charset="-78"/>
              </a:rPr>
              <a:t>مروری سنتی</a:t>
            </a:r>
            <a:br>
              <a:rPr lang="fa-IR" altLang="en-US" sz="3600" smtClean="0">
                <a:solidFill>
                  <a:srgbClr val="FF0000"/>
                </a:solidFill>
                <a:cs typeface="B Mitra" pitchFamily="2" charset="-78"/>
              </a:rPr>
            </a:br>
            <a:r>
              <a:rPr lang="fa-IR" altLang="en-US" sz="3600" smtClean="0">
                <a:solidFill>
                  <a:srgbClr val="FF0000"/>
                </a:solidFill>
                <a:cs typeface="B Mitra" pitchFamily="2" charset="-78"/>
              </a:rPr>
              <a:t>مرور روايتی </a:t>
            </a:r>
          </a:p>
          <a:p>
            <a:pPr algn="r" rtl="1"/>
            <a:endParaRPr lang="fa-IR" altLang="en-US" sz="3600" smtClean="0">
              <a:solidFill>
                <a:srgbClr val="FF0000"/>
              </a:solidFill>
              <a:cs typeface="B Mitra" pitchFamily="2" charset="-78"/>
            </a:endParaRPr>
          </a:p>
          <a:p>
            <a:pPr algn="r" rtl="1"/>
            <a:r>
              <a:rPr lang="fa-IR" altLang="en-US" sz="3600" smtClean="0">
                <a:cs typeface="B Mitra" pitchFamily="2" charset="-78"/>
              </a:rPr>
              <a:t>مقالات </a:t>
            </a:r>
            <a:r>
              <a:rPr lang="fa-IR" altLang="en-US" sz="3600" smtClean="0">
                <a:solidFill>
                  <a:srgbClr val="FF0000"/>
                </a:solidFill>
                <a:cs typeface="B Mitra" pitchFamily="2" charset="-78"/>
              </a:rPr>
              <a:t>مروری نظام‌مند</a:t>
            </a:r>
            <a:br>
              <a:rPr lang="fa-IR" altLang="en-US" sz="3600" smtClean="0">
                <a:solidFill>
                  <a:srgbClr val="FF0000"/>
                </a:solidFill>
                <a:cs typeface="B Mitra" pitchFamily="2" charset="-78"/>
              </a:rPr>
            </a:br>
            <a:r>
              <a:rPr lang="fa-IR" altLang="en-US" sz="3600" smtClean="0">
                <a:solidFill>
                  <a:srgbClr val="FF0000"/>
                </a:solidFill>
                <a:cs typeface="B Mitra" pitchFamily="2" charset="-78"/>
              </a:rPr>
              <a:t>مرور ساختاردار</a:t>
            </a:r>
            <a:endParaRPr lang="en-US" altLang="en-US" sz="3600" smtClean="0">
              <a:solidFill>
                <a:srgbClr val="FF0000"/>
              </a:solidFill>
              <a:cs typeface="B Mitr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57200"/>
            <a:ext cx="7772400" cy="211455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 sz="4400" smtClean="0"/>
              <a:t>Half-time or Half-life of</a:t>
            </a:r>
            <a:br>
              <a:rPr lang="en-US" altLang="en-US" sz="4400" smtClean="0"/>
            </a:br>
            <a:r>
              <a:rPr lang="en-US" altLang="en-US" sz="4400" smtClean="0"/>
              <a:t> Clinical Medical Science is now</a:t>
            </a:r>
          </a:p>
        </p:txBody>
      </p:sp>
      <p:sp>
        <p:nvSpPr>
          <p:cNvPr id="13315" name="Text Box 4"/>
          <p:cNvSpPr txBox="1">
            <a:spLocks noChangeArrowheads="1"/>
          </p:cNvSpPr>
          <p:nvPr/>
        </p:nvSpPr>
        <p:spPr bwMode="auto">
          <a:xfrm>
            <a:off x="1431925" y="4191000"/>
            <a:ext cx="6340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fa-IR" altLang="en-US" sz="1800"/>
          </a:p>
        </p:txBody>
      </p:sp>
      <p:sp>
        <p:nvSpPr>
          <p:cNvPr id="13316" name="Text Box 5"/>
          <p:cNvSpPr txBox="1">
            <a:spLocks noChangeArrowheads="1"/>
          </p:cNvSpPr>
          <p:nvPr/>
        </p:nvSpPr>
        <p:spPr bwMode="auto">
          <a:xfrm>
            <a:off x="1431925" y="4232275"/>
            <a:ext cx="6721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fa-IR" altLang="en-US" sz="1800"/>
          </a:p>
        </p:txBody>
      </p:sp>
      <p:sp>
        <p:nvSpPr>
          <p:cNvPr id="13317" name="Rectangle 6"/>
          <p:cNvSpPr>
            <a:spLocks noChangeArrowheads="1"/>
          </p:cNvSpPr>
          <p:nvPr/>
        </p:nvSpPr>
        <p:spPr bwMode="auto">
          <a:xfrm>
            <a:off x="0" y="304800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90000"/>
              <a:buFont typeface="Symbol" pitchFamily="18" charset="2"/>
              <a:buNone/>
            </a:pPr>
            <a:r>
              <a:rPr lang="en-US" altLang="en-US" sz="4400" b="1"/>
              <a:t>about </a:t>
            </a:r>
            <a:r>
              <a:rPr lang="en-US" altLang="en-US" sz="4400" b="1">
                <a:solidFill>
                  <a:srgbClr val="FF0000"/>
                </a:solidFill>
              </a:rPr>
              <a:t>6 Month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57200"/>
            <a:ext cx="7772400" cy="1219200"/>
          </a:xfrm>
        </p:spPr>
        <p:txBody>
          <a:bodyPr/>
          <a:lstStyle/>
          <a:p>
            <a:pPr algn="ctr">
              <a:buFontTx/>
              <a:buNone/>
            </a:pPr>
            <a:r>
              <a:rPr lang="en-US" altLang="en-US" sz="4400" smtClean="0"/>
              <a:t>Doubling time of</a:t>
            </a:r>
            <a:br>
              <a:rPr lang="en-US" altLang="en-US" sz="4400" smtClean="0"/>
            </a:br>
            <a:r>
              <a:rPr lang="en-US" altLang="en-US" sz="4400" smtClean="0"/>
              <a:t> biomedical science was</a:t>
            </a:r>
          </a:p>
        </p:txBody>
      </p:sp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1431925" y="4191000"/>
            <a:ext cx="6340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fa-IR" altLang="en-US" sz="1800"/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1431925" y="4232275"/>
            <a:ext cx="6721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fa-IR" altLang="en-US" sz="1800"/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0" y="3048000"/>
            <a:ext cx="9144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2"/>
              </a:buClr>
              <a:buSzPct val="70000"/>
              <a:buFont typeface="Wingdings" pitchFamily="2" charset="2"/>
              <a:buChar char="¨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>
              <a:buClr>
                <a:schemeClr val="tx2"/>
              </a:buClr>
              <a:buSzPct val="90000"/>
              <a:buFont typeface="Symbol" pitchFamily="18" charset="2"/>
              <a:buNone/>
            </a:pPr>
            <a:r>
              <a:rPr lang="en-US" altLang="en-US" sz="4400" b="1"/>
              <a:t>about </a:t>
            </a:r>
            <a:r>
              <a:rPr lang="en-US" altLang="en-US" sz="4400" b="1">
                <a:solidFill>
                  <a:srgbClr val="FF0000"/>
                </a:solidFill>
              </a:rPr>
              <a:t>19 years in 1991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4"/>
</p:tagLst>
</file>

<file path=ppt/theme/theme1.xml><?xml version="1.0" encoding="utf-8"?>
<a:theme xmlns:a="http://schemas.openxmlformats.org/drawingml/2006/main" name="Pixel">
  <a:themeElements>
    <a:clrScheme name="Pixel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Pixel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a-IR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Pixel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ixel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ixel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Pixel</Template>
  <TotalTime>2025</TotalTime>
  <Words>1084</Words>
  <Application>Microsoft Office PowerPoint</Application>
  <PresentationFormat>On-screen Show (4:3)</PresentationFormat>
  <Paragraphs>232</Paragraphs>
  <Slides>34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Pixel</vt:lpstr>
      <vt:lpstr>آشنايی با منابع نوين  اطلاعات بالينی و نقش آن‌ها در تصميم‌سازی اثربخش درمانی</vt:lpstr>
      <vt:lpstr>Clinical Questions</vt:lpstr>
      <vt:lpstr>Clinical Questions</vt:lpstr>
      <vt:lpstr>PowerPoint Presentation</vt:lpstr>
      <vt:lpstr>Information Resources</vt:lpstr>
      <vt:lpstr>انواع مقالات در علوم پزشکی</vt:lpstr>
      <vt:lpstr>انواع مقالات مروری در علوم پزشکی</vt:lpstr>
      <vt:lpstr>PowerPoint Presentation</vt:lpstr>
      <vt:lpstr>PowerPoint Presentation</vt:lpstr>
      <vt:lpstr>PowerPoint Presentation</vt:lpstr>
      <vt:lpstr>So you work in a job which: </vt:lpstr>
      <vt:lpstr>PowerPoint Presentation</vt:lpstr>
      <vt:lpstr>طراحی سئوال بالينی در قالب‌ PICO </vt:lpstr>
      <vt:lpstr>What is ‘level of evidence’? سطوح شواهد چيست؟</vt:lpstr>
      <vt:lpstr>Hierarchy of studies سلسله مراتب مطالعات</vt:lpstr>
      <vt:lpstr>Evidence Pyramid هرم شواهد</vt:lpstr>
      <vt:lpstr>Levels of Evidence</vt:lpstr>
      <vt:lpstr>انواع بانک‌های اطلاعاتی  در علوم پزشکی</vt:lpstr>
      <vt:lpstr>انواع منابع اطلاعاتی در پزشکی بالينی</vt:lpstr>
      <vt:lpstr>Primary Resources منابع اطلاعاتی اوليه</vt:lpstr>
      <vt:lpstr>Secondary Resources منابع اطلاعاتی ثانويه</vt:lpstr>
      <vt:lpstr>Tertiary Resources منابع اطلاعاتی ثالثيه</vt:lpstr>
      <vt:lpstr>UpToDate Level of Evidence</vt:lpstr>
      <vt:lpstr>UpToDate Level of Evidence</vt:lpstr>
      <vt:lpstr>Clinical Key www.clinicalkey.com</vt:lpstr>
      <vt:lpstr>دسترسي به مجموعه کتاب، مقاله، فيلم آموزشی، گايدلاين، مدلاين و .. Clinical Key</vt:lpstr>
      <vt:lpstr>مجموعه کتاب، مقاله، فيلم آموزشی، گايدلاين، مدلاين و .. Clinical Key</vt:lpstr>
      <vt:lpstr>مجموعه کتاب، مقاله، فيلم آموزشی، گايدلاين، مدلاين و .. Clinical Key</vt:lpstr>
      <vt:lpstr>مجموعه کتاب، مقاله، فيلم آموزشی، گايدلاين، مدلاين و .. Clinical Key</vt:lpstr>
      <vt:lpstr>مجموعه کتاب، مقاله، فيلم آموزشی، گايدلاين، مدلاين و .. Clinical Key</vt:lpstr>
      <vt:lpstr>مجموعه کتاب، مقاله، فيلم آموزشی، گايدلاين، مدلاين و .. Clinical Key</vt:lpstr>
      <vt:lpstr>کتاب، مقاله، فيلم آموزشی، گايدلاين، مدلاين و .. http://www.clinicalkey.com/</vt:lpstr>
      <vt:lpstr>سامانه منبع‌ياب (Resource Finder) http://rsf.research.ac.ir/</vt:lpstr>
      <vt:lpstr>بزنید !  Email اگر میل داشتید</vt:lpstr>
    </vt:vector>
  </TitlesOfParts>
  <Company>hoiufm9fy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Payam Kabiri</dc:creator>
  <cp:lastModifiedBy>Payam Kabiri</cp:lastModifiedBy>
  <cp:revision>111</cp:revision>
  <dcterms:created xsi:type="dcterms:W3CDTF">2006-04-22T19:18:51Z</dcterms:created>
  <dcterms:modified xsi:type="dcterms:W3CDTF">2019-12-18T16:58:34Z</dcterms:modified>
</cp:coreProperties>
</file>